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3"/>
  </p:notesMasterIdLst>
  <p:sldIdLst>
    <p:sldId id="262" r:id="rId5"/>
    <p:sldId id="257" r:id="rId6"/>
    <p:sldId id="258" r:id="rId7"/>
    <p:sldId id="259" r:id="rId8"/>
    <p:sldId id="263" r:id="rId9"/>
    <p:sldId id="260" r:id="rId10"/>
    <p:sldId id="261"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A2463-EA83-4060-AE47-46E0E8566CFF}" v="1246" dt="2019-02-10T09:03:51.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3" d="100"/>
          <a:sy n="103" d="100"/>
        </p:scale>
        <p:origin x="126"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F5E00-9BF4-4A9E-824F-8E335A99EB46}" type="datetimeFigureOut">
              <a:rPr lang="en-GB" smtClean="0"/>
              <a:t>09/02/2019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83CEF-B2FA-48C9-A5F7-1945DCE7DBC1}" type="slidenum">
              <a:rPr lang="en-GB" smtClean="0"/>
              <a:t>‹#›</a:t>
            </a:fld>
            <a:endParaRPr lang="en-GB"/>
          </a:p>
        </p:txBody>
      </p:sp>
    </p:spTree>
    <p:extLst>
      <p:ext uri="{BB962C8B-B14F-4D97-AF65-F5344CB8AC3E}">
        <p14:creationId xmlns:p14="http://schemas.microsoft.com/office/powerpoint/2010/main" val="697393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least in some sense, this is the birthday of the church. Yes, the OT sees God gathering a people and, yes, Jesus calls many people to follow him. </a:t>
            </a:r>
          </a:p>
          <a:p>
            <a:r>
              <a:rPr lang="en-GB" dirty="0"/>
              <a:t>But here is something new. The Spirit poured out on all the believers and a new chapter in God’s dealings with people beginning. </a:t>
            </a:r>
          </a:p>
          <a:p>
            <a:r>
              <a:rPr lang="en-GB" dirty="0"/>
              <a:t>This is our birthday text. </a:t>
            </a:r>
          </a:p>
          <a:p>
            <a:endParaRPr lang="en-GB" dirty="0"/>
          </a:p>
          <a:p>
            <a:r>
              <a:rPr lang="en-GB" dirty="0"/>
              <a:t>We think of this from an individual standpoint. God wants to work in us as individuals. But God wants to do something corporately too, in this gathering. All together, the whole room was filled, tongues of fire on each of them, they were all filled. It’s unmistakable. Luke makes the point no one was missed out. </a:t>
            </a:r>
          </a:p>
        </p:txBody>
      </p:sp>
      <p:sp>
        <p:nvSpPr>
          <p:cNvPr id="4" name="Slide Number Placeholder 3"/>
          <p:cNvSpPr>
            <a:spLocks noGrp="1"/>
          </p:cNvSpPr>
          <p:nvPr>
            <p:ph type="sldNum" sz="quarter" idx="5"/>
          </p:nvPr>
        </p:nvSpPr>
        <p:spPr/>
        <p:txBody>
          <a:bodyPr/>
          <a:lstStyle/>
          <a:p>
            <a:fld id="{B2E83CEF-B2FA-48C9-A5F7-1945DCE7DBC1}" type="slidenum">
              <a:rPr lang="en-GB" smtClean="0"/>
              <a:t>1</a:t>
            </a:fld>
            <a:endParaRPr lang="en-GB"/>
          </a:p>
        </p:txBody>
      </p:sp>
    </p:spTree>
    <p:extLst>
      <p:ext uri="{BB962C8B-B14F-4D97-AF65-F5344CB8AC3E}">
        <p14:creationId xmlns:p14="http://schemas.microsoft.com/office/powerpoint/2010/main" val="1930747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analyse like dissecting an animal. We understand it but there’s not a lot of life. </a:t>
            </a:r>
          </a:p>
          <a:p>
            <a:endParaRPr lang="en-GB" dirty="0"/>
          </a:p>
          <a:p>
            <a:r>
              <a:rPr lang="en-GB" dirty="0"/>
              <a:t>Sound like…</a:t>
            </a:r>
          </a:p>
          <a:p>
            <a:r>
              <a:rPr lang="en-GB" dirty="0"/>
              <a:t>Before we plunge in, we should get a sense of the whole. </a:t>
            </a:r>
          </a:p>
          <a:p>
            <a:r>
              <a:rPr lang="en-GB" dirty="0"/>
              <a:t>Seemed to be…</a:t>
            </a:r>
          </a:p>
          <a:p>
            <a:r>
              <a:rPr lang="en-GB" dirty="0"/>
              <a:t>The limits of human language are being strained. </a:t>
            </a:r>
          </a:p>
          <a:p>
            <a:r>
              <a:rPr lang="en-GB" dirty="0"/>
              <a:t>It sounded like a mighty wind, it wasn’t, but that’s as close as we can get. It seemed like tongues of fire; it wasn’t that, it was more than that, but, we’re struggling to describe it. </a:t>
            </a:r>
          </a:p>
          <a:p>
            <a:r>
              <a:rPr lang="en-GB" dirty="0"/>
              <a:t>The crowd come, the tongues spoken are misunderstood. </a:t>
            </a:r>
          </a:p>
          <a:p>
            <a:r>
              <a:rPr lang="en-GB" dirty="0"/>
              <a:t>Is it too much wine? </a:t>
            </a:r>
          </a:p>
        </p:txBody>
      </p:sp>
      <p:sp>
        <p:nvSpPr>
          <p:cNvPr id="4" name="Slide Number Placeholder 3"/>
          <p:cNvSpPr>
            <a:spLocks noGrp="1"/>
          </p:cNvSpPr>
          <p:nvPr>
            <p:ph type="sldNum" sz="quarter" idx="5"/>
          </p:nvPr>
        </p:nvSpPr>
        <p:spPr/>
        <p:txBody>
          <a:bodyPr/>
          <a:lstStyle/>
          <a:p>
            <a:fld id="{B2E83CEF-B2FA-48C9-A5F7-1945DCE7DBC1}" type="slidenum">
              <a:rPr lang="en-GB" smtClean="0"/>
              <a:t>2</a:t>
            </a:fld>
            <a:endParaRPr lang="en-GB"/>
          </a:p>
        </p:txBody>
      </p:sp>
    </p:spTree>
    <p:extLst>
      <p:ext uri="{BB962C8B-B14F-4D97-AF65-F5344CB8AC3E}">
        <p14:creationId xmlns:p14="http://schemas.microsoft.com/office/powerpoint/2010/main" val="1139091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wind is powerful. </a:t>
            </a:r>
          </a:p>
          <a:p>
            <a:r>
              <a:rPr lang="en-GB" dirty="0"/>
              <a:t>Storm Erik. </a:t>
            </a:r>
          </a:p>
          <a:p>
            <a:r>
              <a:rPr lang="en-GB" dirty="0"/>
              <a:t>Photo of my garden. Actually looked the same before the storm! </a:t>
            </a:r>
          </a:p>
          <a:p>
            <a:r>
              <a:rPr lang="en-GB" dirty="0"/>
              <a:t>Buffeting the car on the way to Mirfield. </a:t>
            </a:r>
          </a:p>
        </p:txBody>
      </p:sp>
      <p:sp>
        <p:nvSpPr>
          <p:cNvPr id="4" name="Slide Number Placeholder 3"/>
          <p:cNvSpPr>
            <a:spLocks noGrp="1"/>
          </p:cNvSpPr>
          <p:nvPr>
            <p:ph type="sldNum" sz="quarter" idx="5"/>
          </p:nvPr>
        </p:nvSpPr>
        <p:spPr/>
        <p:txBody>
          <a:bodyPr/>
          <a:lstStyle/>
          <a:p>
            <a:fld id="{B2E83CEF-B2FA-48C9-A5F7-1945DCE7DBC1}" type="slidenum">
              <a:rPr lang="en-GB" smtClean="0"/>
              <a:t>3</a:t>
            </a:fld>
            <a:endParaRPr lang="en-GB"/>
          </a:p>
        </p:txBody>
      </p:sp>
    </p:spTree>
    <p:extLst>
      <p:ext uri="{BB962C8B-B14F-4D97-AF65-F5344CB8AC3E}">
        <p14:creationId xmlns:p14="http://schemas.microsoft.com/office/powerpoint/2010/main" val="264351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Spirit was given to particular people for particular occasions. </a:t>
            </a:r>
          </a:p>
          <a:p>
            <a:r>
              <a:rPr lang="en-GB" dirty="0"/>
              <a:t>The Spirit could be withdrawn. Saul experienced that. David fears that. </a:t>
            </a:r>
          </a:p>
          <a:p>
            <a:endParaRPr lang="en-GB" dirty="0"/>
          </a:p>
          <a:p>
            <a:r>
              <a:rPr lang="en-GB" dirty="0"/>
              <a:t>Luke lists 5 groupings, moving broadly speaking from east to west. There are descendants of Shem, Ham and Japheth, the three Sons of Noah. Representatives of all the nations. </a:t>
            </a:r>
          </a:p>
          <a:p>
            <a:endParaRPr lang="en-GB" dirty="0"/>
          </a:p>
          <a:p>
            <a:r>
              <a:rPr lang="en-GB" dirty="0"/>
              <a:t>The disciples in Acts 1 to go into all the world. Now representatives of all the world are hearing. </a:t>
            </a:r>
          </a:p>
          <a:p>
            <a:endParaRPr lang="en-GB" dirty="0"/>
          </a:p>
          <a:p>
            <a:r>
              <a:rPr lang="en-GB" dirty="0"/>
              <a:t>This is a reversal of Babel. Genesis 11. There in their arrogance they built up. God came down and scattered. Now God comes down and gathers. </a:t>
            </a:r>
          </a:p>
          <a:p>
            <a:r>
              <a:rPr lang="en-GB" dirty="0"/>
              <a:t>God is gathering people all over the world. It includes us and he wants to use us to gather more. </a:t>
            </a:r>
          </a:p>
        </p:txBody>
      </p:sp>
      <p:sp>
        <p:nvSpPr>
          <p:cNvPr id="4" name="Slide Number Placeholder 3"/>
          <p:cNvSpPr>
            <a:spLocks noGrp="1"/>
          </p:cNvSpPr>
          <p:nvPr>
            <p:ph type="sldNum" sz="quarter" idx="5"/>
          </p:nvPr>
        </p:nvSpPr>
        <p:spPr/>
        <p:txBody>
          <a:bodyPr/>
          <a:lstStyle/>
          <a:p>
            <a:fld id="{B2E83CEF-B2FA-48C9-A5F7-1945DCE7DBC1}" type="slidenum">
              <a:rPr lang="en-GB" smtClean="0"/>
              <a:t>4</a:t>
            </a:fld>
            <a:endParaRPr lang="en-GB"/>
          </a:p>
        </p:txBody>
      </p:sp>
    </p:spTree>
    <p:extLst>
      <p:ext uri="{BB962C8B-B14F-4D97-AF65-F5344CB8AC3E}">
        <p14:creationId xmlns:p14="http://schemas.microsoft.com/office/powerpoint/2010/main" val="1227788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Mirfield St Hild. Deep division in a church. We were able to talk that through. </a:t>
            </a:r>
          </a:p>
          <a:p>
            <a:r>
              <a:rPr lang="en-GB" dirty="0"/>
              <a:t>Division often comes when a particular experience is pressed on us as the norm for all. </a:t>
            </a:r>
          </a:p>
          <a:p>
            <a:r>
              <a:rPr lang="en-GB" dirty="0"/>
              <a:t>Moment of consecration and no tongues, consecration and tongues, in quiet ways and in noisy ways, through a steady diet of Bible and prayer and service. </a:t>
            </a:r>
          </a:p>
          <a:p>
            <a:r>
              <a:rPr lang="en-GB" dirty="0"/>
              <a:t>God respects our temperaments. </a:t>
            </a:r>
          </a:p>
          <a:p>
            <a:r>
              <a:rPr lang="en-GB" dirty="0"/>
              <a:t>Take the heat out of this. </a:t>
            </a:r>
          </a:p>
        </p:txBody>
      </p:sp>
      <p:sp>
        <p:nvSpPr>
          <p:cNvPr id="4" name="Slide Number Placeholder 3"/>
          <p:cNvSpPr>
            <a:spLocks noGrp="1"/>
          </p:cNvSpPr>
          <p:nvPr>
            <p:ph type="sldNum" sz="quarter" idx="5"/>
          </p:nvPr>
        </p:nvSpPr>
        <p:spPr/>
        <p:txBody>
          <a:bodyPr/>
          <a:lstStyle/>
          <a:p>
            <a:fld id="{B2E83CEF-B2FA-48C9-A5F7-1945DCE7DBC1}" type="slidenum">
              <a:rPr lang="en-GB" smtClean="0"/>
              <a:t>5</a:t>
            </a:fld>
            <a:endParaRPr lang="en-GB"/>
          </a:p>
        </p:txBody>
      </p:sp>
    </p:spTree>
    <p:extLst>
      <p:ext uri="{BB962C8B-B14F-4D97-AF65-F5344CB8AC3E}">
        <p14:creationId xmlns:p14="http://schemas.microsoft.com/office/powerpoint/2010/main" val="497327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Greek is glossolalia. It could be other tongues or other languages. Here certainly it is languages, supernaturally given but readily understood (v6). </a:t>
            </a:r>
          </a:p>
          <a:p>
            <a:endParaRPr lang="en-GB" dirty="0"/>
          </a:p>
          <a:p>
            <a:r>
              <a:rPr lang="en-GB" dirty="0"/>
              <a:t>There are some features here that are unique. The seeming tongues of fire, the sound like a rushing wind. These are not repeated. There is something here about the dawning of a new era. </a:t>
            </a:r>
          </a:p>
          <a:p>
            <a:endParaRPr lang="en-GB" dirty="0"/>
          </a:p>
          <a:p>
            <a:r>
              <a:rPr lang="en-GB" dirty="0"/>
              <a:t>But this is one of the signs of us being filled with the Spirit. </a:t>
            </a:r>
          </a:p>
          <a:p>
            <a:r>
              <a:rPr lang="en-GB" dirty="0"/>
              <a:t>Broader reflection. This </a:t>
            </a:r>
          </a:p>
        </p:txBody>
      </p:sp>
      <p:sp>
        <p:nvSpPr>
          <p:cNvPr id="4" name="Slide Number Placeholder 3"/>
          <p:cNvSpPr>
            <a:spLocks noGrp="1"/>
          </p:cNvSpPr>
          <p:nvPr>
            <p:ph type="sldNum" sz="quarter" idx="5"/>
          </p:nvPr>
        </p:nvSpPr>
        <p:spPr/>
        <p:txBody>
          <a:bodyPr/>
          <a:lstStyle/>
          <a:p>
            <a:fld id="{B2E83CEF-B2FA-48C9-A5F7-1945DCE7DBC1}" type="slidenum">
              <a:rPr lang="en-GB" smtClean="0"/>
              <a:t>6</a:t>
            </a:fld>
            <a:endParaRPr lang="en-GB"/>
          </a:p>
        </p:txBody>
      </p:sp>
    </p:spTree>
    <p:extLst>
      <p:ext uri="{BB962C8B-B14F-4D97-AF65-F5344CB8AC3E}">
        <p14:creationId xmlns:p14="http://schemas.microsoft.com/office/powerpoint/2010/main" val="324717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to be filled is absolutely essential. </a:t>
            </a:r>
          </a:p>
          <a:p>
            <a:r>
              <a:rPr lang="en-GB" dirty="0"/>
              <a:t>Seek, pray, be open, consciously depend, receive. </a:t>
            </a:r>
          </a:p>
        </p:txBody>
      </p:sp>
      <p:sp>
        <p:nvSpPr>
          <p:cNvPr id="4" name="Slide Number Placeholder 3"/>
          <p:cNvSpPr>
            <a:spLocks noGrp="1"/>
          </p:cNvSpPr>
          <p:nvPr>
            <p:ph type="sldNum" sz="quarter" idx="5"/>
          </p:nvPr>
        </p:nvSpPr>
        <p:spPr/>
        <p:txBody>
          <a:bodyPr/>
          <a:lstStyle/>
          <a:p>
            <a:fld id="{B2E83CEF-B2FA-48C9-A5F7-1945DCE7DBC1}" type="slidenum">
              <a:rPr lang="en-GB" smtClean="0"/>
              <a:t>7</a:t>
            </a:fld>
            <a:endParaRPr lang="en-GB"/>
          </a:p>
        </p:txBody>
      </p:sp>
    </p:spTree>
    <p:extLst>
      <p:ext uri="{BB962C8B-B14F-4D97-AF65-F5344CB8AC3E}">
        <p14:creationId xmlns:p14="http://schemas.microsoft.com/office/powerpoint/2010/main" val="4028834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Responding to the word and speaking it out in the power of the Spirit in mission. </a:t>
            </a:r>
          </a:p>
          <a:p>
            <a:endParaRPr lang="en-GB" dirty="0"/>
          </a:p>
          <a:p>
            <a:r>
              <a:rPr lang="en-GB" dirty="0"/>
              <a:t>Charismatic renewal in the 1960s. May need to describe. Became sugar rush Christianity. Can’t survive without the next experiential hit. That’s not what we see here. </a:t>
            </a:r>
          </a:p>
        </p:txBody>
      </p:sp>
      <p:sp>
        <p:nvSpPr>
          <p:cNvPr id="4" name="Slide Number Placeholder 3"/>
          <p:cNvSpPr>
            <a:spLocks noGrp="1"/>
          </p:cNvSpPr>
          <p:nvPr>
            <p:ph type="sldNum" sz="quarter" idx="5"/>
          </p:nvPr>
        </p:nvSpPr>
        <p:spPr/>
        <p:txBody>
          <a:bodyPr/>
          <a:lstStyle/>
          <a:p>
            <a:fld id="{B2E83CEF-B2FA-48C9-A5F7-1945DCE7DBC1}" type="slidenum">
              <a:rPr lang="en-GB" smtClean="0"/>
              <a:t>8</a:t>
            </a:fld>
            <a:endParaRPr lang="en-GB"/>
          </a:p>
        </p:txBody>
      </p:sp>
    </p:spTree>
    <p:extLst>
      <p:ext uri="{BB962C8B-B14F-4D97-AF65-F5344CB8AC3E}">
        <p14:creationId xmlns:p14="http://schemas.microsoft.com/office/powerpoint/2010/main" val="160826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7AF0-52C5-40D7-A7EE-F68A8418166C}"/>
              </a:ext>
            </a:extLst>
          </p:cNvPr>
          <p:cNvSpPr>
            <a:spLocks noGrp="1"/>
          </p:cNvSpPr>
          <p:nvPr>
            <p:ph type="title"/>
          </p:nvPr>
        </p:nvSpPr>
        <p:spPr/>
        <p:txBody>
          <a:bodyPr/>
          <a:lstStyle/>
          <a:p>
            <a:r>
              <a:rPr lang="en-GB" dirty="0"/>
              <a:t>The Church that Changes the World </a:t>
            </a:r>
          </a:p>
        </p:txBody>
      </p:sp>
      <p:sp>
        <p:nvSpPr>
          <p:cNvPr id="3" name="Content Placeholder 2">
            <a:extLst>
              <a:ext uri="{FF2B5EF4-FFF2-40B4-BE49-F238E27FC236}">
                <a16:creationId xmlns:a16="http://schemas.microsoft.com/office/drawing/2014/main" id="{D53CCF7A-41C4-4517-A7ED-04628B0805EC}"/>
              </a:ext>
            </a:extLst>
          </p:cNvPr>
          <p:cNvSpPr>
            <a:spLocks noGrp="1"/>
          </p:cNvSpPr>
          <p:nvPr>
            <p:ph idx="1"/>
          </p:nvPr>
        </p:nvSpPr>
        <p:spPr>
          <a:xfrm>
            <a:off x="373551" y="1690688"/>
            <a:ext cx="10233800" cy="4351338"/>
          </a:xfrm>
        </p:spPr>
        <p:txBody>
          <a:bodyPr>
            <a:normAutofit/>
          </a:bodyPr>
          <a:lstStyle/>
          <a:p>
            <a:pPr marL="0" indent="0">
              <a:buNone/>
            </a:pPr>
            <a:r>
              <a:rPr lang="en-GB" sz="4000" dirty="0"/>
              <a:t>The Pentecostal Church </a:t>
            </a:r>
          </a:p>
          <a:p>
            <a:pPr marL="0" indent="0">
              <a:buNone/>
            </a:pPr>
            <a:r>
              <a:rPr lang="en-GB" sz="4000" dirty="0"/>
              <a:t>Acts 2.1-13 </a:t>
            </a:r>
          </a:p>
        </p:txBody>
      </p:sp>
      <p:pic>
        <p:nvPicPr>
          <p:cNvPr id="4" name="Picture 3">
            <a:extLst>
              <a:ext uri="{FF2B5EF4-FFF2-40B4-BE49-F238E27FC236}">
                <a16:creationId xmlns:a16="http://schemas.microsoft.com/office/drawing/2014/main" id="{BDB19E28-E2BA-4F8C-A794-B49B1784A025}"/>
              </a:ext>
            </a:extLst>
          </p:cNvPr>
          <p:cNvPicPr>
            <a:picLocks noChangeAspect="1"/>
          </p:cNvPicPr>
          <p:nvPr/>
        </p:nvPicPr>
        <p:blipFill>
          <a:blip r:embed="rId3"/>
          <a:stretch>
            <a:fillRect/>
          </a:stretch>
        </p:blipFill>
        <p:spPr>
          <a:xfrm>
            <a:off x="4016214" y="2404122"/>
            <a:ext cx="5920888" cy="4184001"/>
          </a:xfrm>
          <a:prstGeom prst="rect">
            <a:avLst/>
          </a:prstGeom>
        </p:spPr>
      </p:pic>
    </p:spTree>
    <p:extLst>
      <p:ext uri="{BB962C8B-B14F-4D97-AF65-F5344CB8AC3E}">
        <p14:creationId xmlns:p14="http://schemas.microsoft.com/office/powerpoint/2010/main" val="2665417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2CD6-CDE4-4530-A482-E31E7CD17A13}"/>
              </a:ext>
            </a:extLst>
          </p:cNvPr>
          <p:cNvSpPr>
            <a:spLocks noGrp="1"/>
          </p:cNvSpPr>
          <p:nvPr>
            <p:ph type="title"/>
          </p:nvPr>
        </p:nvSpPr>
        <p:spPr/>
        <p:txBody>
          <a:bodyPr/>
          <a:lstStyle/>
          <a:p>
            <a:r>
              <a:rPr lang="en-GB" dirty="0"/>
              <a:t>Catch a sense of the excitement </a:t>
            </a:r>
          </a:p>
        </p:txBody>
      </p:sp>
      <p:sp>
        <p:nvSpPr>
          <p:cNvPr id="3" name="Content Placeholder 2">
            <a:extLst>
              <a:ext uri="{FF2B5EF4-FFF2-40B4-BE49-F238E27FC236}">
                <a16:creationId xmlns:a16="http://schemas.microsoft.com/office/drawing/2014/main" id="{59488B64-CA0F-42CF-887E-D6369A9EADB2}"/>
              </a:ext>
            </a:extLst>
          </p:cNvPr>
          <p:cNvSpPr>
            <a:spLocks noGrp="1"/>
          </p:cNvSpPr>
          <p:nvPr>
            <p:ph idx="1"/>
          </p:nvPr>
        </p:nvSpPr>
        <p:spPr/>
        <p:txBody>
          <a:bodyPr>
            <a:normAutofit/>
          </a:bodyPr>
          <a:lstStyle/>
          <a:p>
            <a:pPr marL="0" indent="0">
              <a:buNone/>
            </a:pPr>
            <a:r>
              <a:rPr lang="en-GB" sz="4000" dirty="0"/>
              <a:t>Sound </a:t>
            </a:r>
            <a:r>
              <a:rPr lang="en-GB" sz="4000" i="1" dirty="0"/>
              <a:t>like</a:t>
            </a:r>
            <a:r>
              <a:rPr lang="en-GB" sz="4000" dirty="0"/>
              <a:t> a violent wind (v2) </a:t>
            </a:r>
          </a:p>
          <a:p>
            <a:pPr marL="0" indent="0">
              <a:buNone/>
            </a:pPr>
            <a:r>
              <a:rPr lang="en-GB" sz="4000" dirty="0"/>
              <a:t>What </a:t>
            </a:r>
            <a:r>
              <a:rPr lang="en-GB" sz="4000" i="1" dirty="0"/>
              <a:t>seemed to be </a:t>
            </a:r>
            <a:r>
              <a:rPr lang="en-GB" sz="4000" dirty="0"/>
              <a:t>tongues of fire (v3)</a:t>
            </a:r>
          </a:p>
          <a:p>
            <a:pPr marL="0" indent="0">
              <a:buNone/>
            </a:pPr>
            <a:r>
              <a:rPr lang="en-GB" sz="4000" dirty="0"/>
              <a:t>The crowd comes together, the tongues are spoken, there is bewilderment, are they drunk? (vv4-13)  </a:t>
            </a:r>
          </a:p>
        </p:txBody>
      </p:sp>
      <p:pic>
        <p:nvPicPr>
          <p:cNvPr id="4" name="Picture 3">
            <a:extLst>
              <a:ext uri="{FF2B5EF4-FFF2-40B4-BE49-F238E27FC236}">
                <a16:creationId xmlns:a16="http://schemas.microsoft.com/office/drawing/2014/main" id="{59872E7F-7500-4664-A3BE-71ABB6DD434E}"/>
              </a:ext>
            </a:extLst>
          </p:cNvPr>
          <p:cNvPicPr>
            <a:picLocks noChangeAspect="1"/>
          </p:cNvPicPr>
          <p:nvPr/>
        </p:nvPicPr>
        <p:blipFill rotWithShape="1">
          <a:blip r:embed="rId3"/>
          <a:srcRect l="2525" r="3010"/>
          <a:stretch/>
        </p:blipFill>
        <p:spPr>
          <a:xfrm>
            <a:off x="5326602" y="4436757"/>
            <a:ext cx="3648722" cy="2172668"/>
          </a:xfrm>
          <a:prstGeom prst="rect">
            <a:avLst/>
          </a:prstGeom>
        </p:spPr>
      </p:pic>
    </p:spTree>
    <p:extLst>
      <p:ext uri="{BB962C8B-B14F-4D97-AF65-F5344CB8AC3E}">
        <p14:creationId xmlns:p14="http://schemas.microsoft.com/office/powerpoint/2010/main" val="290128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DB77-C81B-4347-9B70-2BFA9A277FA6}"/>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2B1576BC-4DE4-4002-B545-6F5983D45A08}"/>
              </a:ext>
            </a:extLst>
          </p:cNvPr>
          <p:cNvPicPr>
            <a:picLocks noGrp="1" noChangeAspect="1"/>
          </p:cNvPicPr>
          <p:nvPr>
            <p:ph idx="1"/>
          </p:nvPr>
        </p:nvPicPr>
        <p:blipFill>
          <a:blip r:embed="rId3"/>
          <a:stretch>
            <a:fillRect/>
          </a:stretch>
        </p:blipFill>
        <p:spPr>
          <a:xfrm>
            <a:off x="5455048" y="195944"/>
            <a:ext cx="6522348" cy="4351338"/>
          </a:xfrm>
          <a:prstGeom prst="rect">
            <a:avLst/>
          </a:prstGeom>
        </p:spPr>
      </p:pic>
      <p:pic>
        <p:nvPicPr>
          <p:cNvPr id="5" name="Picture 4">
            <a:extLst>
              <a:ext uri="{FF2B5EF4-FFF2-40B4-BE49-F238E27FC236}">
                <a16:creationId xmlns:a16="http://schemas.microsoft.com/office/drawing/2014/main" id="{E6C3163E-2E03-4060-B3D8-699AC833D136}"/>
              </a:ext>
            </a:extLst>
          </p:cNvPr>
          <p:cNvPicPr>
            <a:picLocks noChangeAspect="1"/>
          </p:cNvPicPr>
          <p:nvPr/>
        </p:nvPicPr>
        <p:blipFill>
          <a:blip r:embed="rId4"/>
          <a:stretch>
            <a:fillRect/>
          </a:stretch>
        </p:blipFill>
        <p:spPr>
          <a:xfrm>
            <a:off x="214604" y="2873829"/>
            <a:ext cx="6714676" cy="3788227"/>
          </a:xfrm>
          <a:prstGeom prst="rect">
            <a:avLst/>
          </a:prstGeom>
        </p:spPr>
      </p:pic>
    </p:spTree>
    <p:extLst>
      <p:ext uri="{BB962C8B-B14F-4D97-AF65-F5344CB8AC3E}">
        <p14:creationId xmlns:p14="http://schemas.microsoft.com/office/powerpoint/2010/main" val="1157745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070ED-1D60-402E-9531-E651E5D8C71E}"/>
              </a:ext>
            </a:extLst>
          </p:cNvPr>
          <p:cNvSpPr>
            <a:spLocks noGrp="1"/>
          </p:cNvSpPr>
          <p:nvPr>
            <p:ph type="title"/>
          </p:nvPr>
        </p:nvSpPr>
        <p:spPr/>
        <p:txBody>
          <a:bodyPr/>
          <a:lstStyle/>
          <a:p>
            <a:r>
              <a:rPr lang="en-GB" dirty="0"/>
              <a:t>What is happening here? </a:t>
            </a:r>
          </a:p>
        </p:txBody>
      </p:sp>
      <p:sp>
        <p:nvSpPr>
          <p:cNvPr id="3" name="Content Placeholder 2">
            <a:extLst>
              <a:ext uri="{FF2B5EF4-FFF2-40B4-BE49-F238E27FC236}">
                <a16:creationId xmlns:a16="http://schemas.microsoft.com/office/drawing/2014/main" id="{E9B4C9D4-6E44-45BC-9DF8-EDD984D29D3B}"/>
              </a:ext>
            </a:extLst>
          </p:cNvPr>
          <p:cNvSpPr>
            <a:spLocks noGrp="1"/>
          </p:cNvSpPr>
          <p:nvPr>
            <p:ph idx="1"/>
          </p:nvPr>
        </p:nvSpPr>
        <p:spPr>
          <a:xfrm>
            <a:off x="1120000" y="1545707"/>
            <a:ext cx="10233800" cy="4351338"/>
          </a:xfrm>
        </p:spPr>
        <p:txBody>
          <a:bodyPr>
            <a:normAutofit/>
          </a:bodyPr>
          <a:lstStyle/>
          <a:p>
            <a:pPr marL="0" indent="0">
              <a:buNone/>
            </a:pPr>
            <a:r>
              <a:rPr lang="en-GB" sz="4000" dirty="0"/>
              <a:t>God is pouring out his Spirit on his people. </a:t>
            </a:r>
          </a:p>
          <a:p>
            <a:pPr marL="0" indent="0">
              <a:buNone/>
            </a:pPr>
            <a:r>
              <a:rPr lang="en-GB" sz="4000" dirty="0"/>
              <a:t>All. Cf. Psalm 51</a:t>
            </a:r>
          </a:p>
          <a:p>
            <a:pPr marL="0" indent="0">
              <a:buNone/>
            </a:pPr>
            <a:r>
              <a:rPr lang="en-GB" sz="4000" dirty="0"/>
              <a:t>And there are many more who will receive the Spirit. </a:t>
            </a:r>
          </a:p>
        </p:txBody>
      </p:sp>
      <p:pic>
        <p:nvPicPr>
          <p:cNvPr id="4" name="Picture 3">
            <a:extLst>
              <a:ext uri="{FF2B5EF4-FFF2-40B4-BE49-F238E27FC236}">
                <a16:creationId xmlns:a16="http://schemas.microsoft.com/office/drawing/2014/main" id="{2E2E27CF-0F24-4A04-9A32-7637B1A174AF}"/>
              </a:ext>
            </a:extLst>
          </p:cNvPr>
          <p:cNvPicPr>
            <a:picLocks noChangeAspect="1"/>
          </p:cNvPicPr>
          <p:nvPr/>
        </p:nvPicPr>
        <p:blipFill>
          <a:blip r:embed="rId3"/>
          <a:stretch>
            <a:fillRect/>
          </a:stretch>
        </p:blipFill>
        <p:spPr>
          <a:xfrm>
            <a:off x="3830734" y="3572393"/>
            <a:ext cx="5462556" cy="3072688"/>
          </a:xfrm>
          <a:prstGeom prst="rect">
            <a:avLst/>
          </a:prstGeom>
        </p:spPr>
      </p:pic>
    </p:spTree>
    <p:extLst>
      <p:ext uri="{BB962C8B-B14F-4D97-AF65-F5344CB8AC3E}">
        <p14:creationId xmlns:p14="http://schemas.microsoft.com/office/powerpoint/2010/main" val="768528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E0C82-AB92-4F84-9D77-56A0867FF0BA}"/>
              </a:ext>
            </a:extLst>
          </p:cNvPr>
          <p:cNvSpPr>
            <a:spLocks noGrp="1"/>
          </p:cNvSpPr>
          <p:nvPr>
            <p:ph type="title"/>
          </p:nvPr>
        </p:nvSpPr>
        <p:spPr/>
        <p:txBody>
          <a:bodyPr/>
          <a:lstStyle/>
          <a:p>
            <a:r>
              <a:rPr lang="en-GB" dirty="0"/>
              <a:t>Speaking in ‘Tongues’ </a:t>
            </a:r>
          </a:p>
        </p:txBody>
      </p:sp>
      <p:sp>
        <p:nvSpPr>
          <p:cNvPr id="3" name="Content Placeholder 2">
            <a:extLst>
              <a:ext uri="{FF2B5EF4-FFF2-40B4-BE49-F238E27FC236}">
                <a16:creationId xmlns:a16="http://schemas.microsoft.com/office/drawing/2014/main" id="{7E0E8807-208A-437C-8CEE-A4700A66BC7C}"/>
              </a:ext>
            </a:extLst>
          </p:cNvPr>
          <p:cNvSpPr>
            <a:spLocks noGrp="1"/>
          </p:cNvSpPr>
          <p:nvPr>
            <p:ph idx="1"/>
          </p:nvPr>
        </p:nvSpPr>
        <p:spPr/>
        <p:txBody>
          <a:bodyPr>
            <a:normAutofit/>
          </a:bodyPr>
          <a:lstStyle/>
          <a:p>
            <a:pPr marL="0" indent="0">
              <a:buNone/>
            </a:pPr>
            <a:r>
              <a:rPr lang="en-GB" sz="4000" dirty="0"/>
              <a:t>No need for division </a:t>
            </a:r>
          </a:p>
          <a:p>
            <a:pPr marL="0" indent="0">
              <a:buNone/>
            </a:pPr>
            <a:r>
              <a:rPr lang="en-GB" sz="4000" dirty="0"/>
              <a:t>God touches our lives in different ways, but the same Spirit</a:t>
            </a:r>
          </a:p>
        </p:txBody>
      </p:sp>
      <p:pic>
        <p:nvPicPr>
          <p:cNvPr id="5" name="Picture 4">
            <a:extLst>
              <a:ext uri="{FF2B5EF4-FFF2-40B4-BE49-F238E27FC236}">
                <a16:creationId xmlns:a16="http://schemas.microsoft.com/office/drawing/2014/main" id="{C3C0A3A7-5FA4-4BE3-8892-0DCDCF1FAD10}"/>
              </a:ext>
            </a:extLst>
          </p:cNvPr>
          <p:cNvPicPr>
            <a:picLocks noChangeAspect="1"/>
          </p:cNvPicPr>
          <p:nvPr/>
        </p:nvPicPr>
        <p:blipFill>
          <a:blip r:embed="rId3"/>
          <a:stretch>
            <a:fillRect/>
          </a:stretch>
        </p:blipFill>
        <p:spPr>
          <a:xfrm>
            <a:off x="4544007" y="3258113"/>
            <a:ext cx="5992313" cy="3375951"/>
          </a:xfrm>
          <a:prstGeom prst="rect">
            <a:avLst/>
          </a:prstGeom>
        </p:spPr>
      </p:pic>
    </p:spTree>
    <p:extLst>
      <p:ext uri="{BB962C8B-B14F-4D97-AF65-F5344CB8AC3E}">
        <p14:creationId xmlns:p14="http://schemas.microsoft.com/office/powerpoint/2010/main" val="3654834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651D-DD01-43A1-A9E3-7A2D6C06A764}"/>
              </a:ext>
            </a:extLst>
          </p:cNvPr>
          <p:cNvSpPr>
            <a:spLocks noGrp="1"/>
          </p:cNvSpPr>
          <p:nvPr>
            <p:ph type="title"/>
          </p:nvPr>
        </p:nvSpPr>
        <p:spPr/>
        <p:txBody>
          <a:bodyPr/>
          <a:lstStyle/>
          <a:p>
            <a:r>
              <a:rPr lang="en-GB" dirty="0"/>
              <a:t>The Speaking in ‘Tongues’</a:t>
            </a:r>
          </a:p>
        </p:txBody>
      </p:sp>
      <p:sp>
        <p:nvSpPr>
          <p:cNvPr id="3" name="Content Placeholder 2">
            <a:extLst>
              <a:ext uri="{FF2B5EF4-FFF2-40B4-BE49-F238E27FC236}">
                <a16:creationId xmlns:a16="http://schemas.microsoft.com/office/drawing/2014/main" id="{F90CF62C-DF26-4536-8197-E8415651862D}"/>
              </a:ext>
            </a:extLst>
          </p:cNvPr>
          <p:cNvSpPr>
            <a:spLocks noGrp="1"/>
          </p:cNvSpPr>
          <p:nvPr>
            <p:ph idx="1"/>
          </p:nvPr>
        </p:nvSpPr>
        <p:spPr/>
        <p:txBody>
          <a:bodyPr>
            <a:normAutofit/>
          </a:bodyPr>
          <a:lstStyle/>
          <a:p>
            <a:pPr marL="0" indent="0">
              <a:buNone/>
            </a:pPr>
            <a:r>
              <a:rPr lang="en-GB" sz="3600" dirty="0"/>
              <a:t>Something here that is unique </a:t>
            </a:r>
          </a:p>
          <a:p>
            <a:pPr marL="0" indent="0">
              <a:buNone/>
            </a:pPr>
            <a:endParaRPr lang="en-GB" sz="3600" dirty="0"/>
          </a:p>
          <a:p>
            <a:pPr marL="0" indent="0">
              <a:buNone/>
            </a:pPr>
            <a:r>
              <a:rPr lang="en-GB" sz="3600" dirty="0"/>
              <a:t>Something here that is repeatable </a:t>
            </a:r>
          </a:p>
          <a:p>
            <a:pPr marL="0" indent="0">
              <a:buNone/>
            </a:pPr>
            <a:r>
              <a:rPr lang="en-GB" sz="3600" dirty="0"/>
              <a:t>We receive the Spirit at conversion but are called to ‘be being filled’ with the Spirit (Ephesians 5.18) </a:t>
            </a:r>
          </a:p>
        </p:txBody>
      </p:sp>
    </p:spTree>
    <p:extLst>
      <p:ext uri="{BB962C8B-B14F-4D97-AF65-F5344CB8AC3E}">
        <p14:creationId xmlns:p14="http://schemas.microsoft.com/office/powerpoint/2010/main" val="771752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553BB9-C5EB-4141-954D-EF12663F6968}"/>
              </a:ext>
            </a:extLst>
          </p:cNvPr>
          <p:cNvSpPr>
            <a:spLocks noGrp="1"/>
          </p:cNvSpPr>
          <p:nvPr>
            <p:ph idx="1"/>
          </p:nvPr>
        </p:nvSpPr>
        <p:spPr>
          <a:xfrm>
            <a:off x="496696" y="394779"/>
            <a:ext cx="11372295" cy="4351338"/>
          </a:xfrm>
        </p:spPr>
        <p:txBody>
          <a:bodyPr>
            <a:noAutofit/>
          </a:bodyPr>
          <a:lstStyle/>
          <a:p>
            <a:pPr marL="0" indent="0">
              <a:buNone/>
            </a:pPr>
            <a:r>
              <a:rPr lang="en-GB" sz="4000" dirty="0"/>
              <a:t>Without the Holy Spirit, Christian discipleship would be inconceivable, even impossible. There can be no life without the life-giver, no understanding without the Spirit of truth, no fellowship without the unity of the Spirit, no Christlikeness of character apart from his fruit, and no effective witness without his power. As a body without a breath is a corpse, so the church without the Spirit is dead.</a:t>
            </a:r>
          </a:p>
          <a:p>
            <a:pPr marL="0" indent="0">
              <a:buNone/>
            </a:pPr>
            <a:r>
              <a:rPr lang="en-GB" sz="4000" dirty="0"/>
              <a:t>John Stott</a:t>
            </a:r>
          </a:p>
        </p:txBody>
      </p:sp>
      <p:pic>
        <p:nvPicPr>
          <p:cNvPr id="5" name="Picture 4">
            <a:extLst>
              <a:ext uri="{FF2B5EF4-FFF2-40B4-BE49-F238E27FC236}">
                <a16:creationId xmlns:a16="http://schemas.microsoft.com/office/drawing/2014/main" id="{062ED1EB-5E9B-4ABD-B508-116AE2B2487A}"/>
              </a:ext>
            </a:extLst>
          </p:cNvPr>
          <p:cNvPicPr>
            <a:picLocks noChangeAspect="1"/>
          </p:cNvPicPr>
          <p:nvPr/>
        </p:nvPicPr>
        <p:blipFill>
          <a:blip r:embed="rId3"/>
          <a:stretch>
            <a:fillRect/>
          </a:stretch>
        </p:blipFill>
        <p:spPr>
          <a:xfrm>
            <a:off x="7655977" y="4460032"/>
            <a:ext cx="3148872" cy="2184530"/>
          </a:xfrm>
          <a:prstGeom prst="rect">
            <a:avLst/>
          </a:prstGeom>
        </p:spPr>
      </p:pic>
    </p:spTree>
    <p:extLst>
      <p:ext uri="{BB962C8B-B14F-4D97-AF65-F5344CB8AC3E}">
        <p14:creationId xmlns:p14="http://schemas.microsoft.com/office/powerpoint/2010/main" val="2533154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AA1A-EBE2-44B2-B5CE-5D5D9F923B88}"/>
              </a:ext>
            </a:extLst>
          </p:cNvPr>
          <p:cNvSpPr>
            <a:spLocks noGrp="1"/>
          </p:cNvSpPr>
          <p:nvPr>
            <p:ph type="title"/>
          </p:nvPr>
        </p:nvSpPr>
        <p:spPr/>
        <p:txBody>
          <a:bodyPr/>
          <a:lstStyle/>
          <a:p>
            <a:r>
              <a:rPr lang="en-GB" dirty="0"/>
              <a:t>Word, Spirit and Mission </a:t>
            </a:r>
          </a:p>
        </p:txBody>
      </p:sp>
      <p:sp>
        <p:nvSpPr>
          <p:cNvPr id="3" name="Content Placeholder 2">
            <a:extLst>
              <a:ext uri="{FF2B5EF4-FFF2-40B4-BE49-F238E27FC236}">
                <a16:creationId xmlns:a16="http://schemas.microsoft.com/office/drawing/2014/main" id="{23C22E0B-F2F4-4748-9FAC-813F3E11E1EC}"/>
              </a:ext>
            </a:extLst>
          </p:cNvPr>
          <p:cNvSpPr>
            <a:spLocks noGrp="1"/>
          </p:cNvSpPr>
          <p:nvPr>
            <p:ph idx="1"/>
          </p:nvPr>
        </p:nvSpPr>
        <p:spPr>
          <a:xfrm>
            <a:off x="375723" y="1541540"/>
            <a:ext cx="10233800" cy="4351338"/>
          </a:xfrm>
        </p:spPr>
        <p:txBody>
          <a:bodyPr>
            <a:normAutofit/>
          </a:bodyPr>
          <a:lstStyle/>
          <a:p>
            <a:pPr marL="0" indent="0">
              <a:buNone/>
            </a:pPr>
            <a:r>
              <a:rPr lang="en-GB" sz="4000" dirty="0"/>
              <a:t>They respond to the word, and under the influence of the Spirit they speak it out in mission. </a:t>
            </a:r>
          </a:p>
          <a:p>
            <a:pPr marL="0" indent="0">
              <a:buNone/>
            </a:pPr>
            <a:r>
              <a:rPr lang="en-GB" sz="4000" dirty="0"/>
              <a:t>‘Biblical renewal for mission’ </a:t>
            </a:r>
          </a:p>
        </p:txBody>
      </p:sp>
      <p:pic>
        <p:nvPicPr>
          <p:cNvPr id="4" name="Picture 3">
            <a:extLst>
              <a:ext uri="{FF2B5EF4-FFF2-40B4-BE49-F238E27FC236}">
                <a16:creationId xmlns:a16="http://schemas.microsoft.com/office/drawing/2014/main" id="{E9BC1F7A-534A-4288-81B7-2500FF2774ED}"/>
              </a:ext>
            </a:extLst>
          </p:cNvPr>
          <p:cNvPicPr>
            <a:picLocks noChangeAspect="1"/>
          </p:cNvPicPr>
          <p:nvPr/>
        </p:nvPicPr>
        <p:blipFill>
          <a:blip r:embed="rId3"/>
          <a:stretch>
            <a:fillRect/>
          </a:stretch>
        </p:blipFill>
        <p:spPr>
          <a:xfrm>
            <a:off x="6609794" y="2979718"/>
            <a:ext cx="5206483" cy="3470988"/>
          </a:xfrm>
          <a:prstGeom prst="rect">
            <a:avLst/>
          </a:prstGeom>
        </p:spPr>
      </p:pic>
    </p:spTree>
    <p:extLst>
      <p:ext uri="{BB962C8B-B14F-4D97-AF65-F5344CB8AC3E}">
        <p14:creationId xmlns:p14="http://schemas.microsoft.com/office/powerpoint/2010/main" val="1318253835"/>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F2F3698D71DB40B9309D265380E61A" ma:contentTypeVersion="5" ma:contentTypeDescription="Create a new document." ma:contentTypeScope="" ma:versionID="07f80ab35ef03c074d167fb9f743b09f">
  <xsd:schema xmlns:xsd="http://www.w3.org/2001/XMLSchema" xmlns:xs="http://www.w3.org/2001/XMLSchema" xmlns:p="http://schemas.microsoft.com/office/2006/metadata/properties" xmlns:ns2="8145bb1d-ca89-48f5-8a03-ec3f69990983" targetNamespace="http://schemas.microsoft.com/office/2006/metadata/properties" ma:root="true" ma:fieldsID="63cafe4b51e23dd2573dd0c7cf67204d" ns2:_="">
    <xsd:import namespace="8145bb1d-ca89-48f5-8a03-ec3f6999098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45bb1d-ca89-48f5-8a03-ec3f6999098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C3F746-0012-454C-AAEB-0E1078FAE6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45bb1d-ca89-48f5-8a03-ec3f69990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9AE51F-93A7-4974-9A83-BB13E0FA4E53}">
  <ds:schemaRefs>
    <ds:schemaRef ds:uri="http://schemas.microsoft.com/sharepoint/v3/contenttype/forms"/>
  </ds:schemaRefs>
</ds:datastoreItem>
</file>

<file path=customXml/itemProps3.xml><?xml version="1.0" encoding="utf-8"?>
<ds:datastoreItem xmlns:ds="http://schemas.openxmlformats.org/officeDocument/2006/customXml" ds:itemID="{CB87A245-85CD-421F-9E80-BCCED127954D}">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8145bb1d-ca89-48f5-8a03-ec3f6999098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TM04033923[[fn=Depth]]</Template>
  <TotalTime>788</TotalTime>
  <Words>900</Words>
  <Application>Microsoft Office PowerPoint</Application>
  <PresentationFormat>Widescreen</PresentationFormat>
  <Paragraphs>75</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Corbel</vt:lpstr>
      <vt:lpstr>Depth</vt:lpstr>
      <vt:lpstr>The Church that Changes the World </vt:lpstr>
      <vt:lpstr>Catch a sense of the excitement </vt:lpstr>
      <vt:lpstr>PowerPoint Presentation</vt:lpstr>
      <vt:lpstr>What is happening here? </vt:lpstr>
      <vt:lpstr>Speaking in ‘Tongues’ </vt:lpstr>
      <vt:lpstr>The Speaking in ‘Tongues’</vt:lpstr>
      <vt:lpstr>PowerPoint Presentation</vt:lpstr>
      <vt:lpstr>Word, Spirit and Mission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Church that Changes the World</dc:title>
  <dc:creator>Peter Morden</dc:creator>
  <cp:lastModifiedBy>Peter Morden</cp:lastModifiedBy>
  <cp:revision>6</cp:revision>
  <dcterms:created xsi:type="dcterms:W3CDTF">2019-02-09T19:55:26Z</dcterms:created>
  <dcterms:modified xsi:type="dcterms:W3CDTF">2019-02-10T09:03:51Z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0x01010032F2F3698D71DB40B9309D265380E61A</vt:lpwstr>
  </property>
</Properties>
</file>