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67" r:id="rId5"/>
    <p:sldId id="271" r:id="rId6"/>
    <p:sldId id="268" r:id="rId7"/>
    <p:sldId id="272" r:id="rId8"/>
    <p:sldId id="274" r:id="rId9"/>
    <p:sldId id="275" r:id="rId10"/>
    <p:sldId id="270" r:id="rId11"/>
    <p:sldId id="276" r:id="rId12"/>
  </p:sldIdLst>
  <p:sldSz cx="12192000" cy="6858000"/>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733667-E91B-4EED-BA02-7FD8F2D6BDC3}" v="27" dt="2020-03-08T07:48:37.9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2287" autoAdjust="0"/>
  </p:normalViewPr>
  <p:slideViewPr>
    <p:cSldViewPr snapToGrid="0">
      <p:cViewPr varScale="1">
        <p:scale>
          <a:sx n="68" d="100"/>
          <a:sy n="68" d="100"/>
        </p:scale>
        <p:origin x="223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7020"/>
          </a:xfrm>
          <a:prstGeom prst="rect">
            <a:avLst/>
          </a:prstGeom>
        </p:spPr>
        <p:txBody>
          <a:bodyPr vert="horz" lIns="91440" tIns="45720" rIns="91440" bIns="45720" rtlCol="0"/>
          <a:lstStyle>
            <a:lvl1pPr algn="r">
              <a:defRPr sz="1200"/>
            </a:lvl1pPr>
          </a:lstStyle>
          <a:p>
            <a:fld id="{E12541F9-7A06-4125-AE44-BF011AE4E373}" type="datetimeFigureOut">
              <a:rPr lang="en-GB" smtClean="0"/>
              <a:t>06/03/2020</a:t>
            </a:fld>
            <a:endParaRPr lang="en-GB"/>
          </a:p>
        </p:txBody>
      </p:sp>
      <p:sp>
        <p:nvSpPr>
          <p:cNvPr id="4" name="Slide Image Placeholder 3"/>
          <p:cNvSpPr>
            <a:spLocks noGrp="1" noRot="1" noChangeAspect="1"/>
          </p:cNvSpPr>
          <p:nvPr>
            <p:ph type="sldImg" idx="2"/>
          </p:nvPr>
        </p:nvSpPr>
        <p:spPr>
          <a:xfrm>
            <a:off x="425450" y="1238250"/>
            <a:ext cx="5943600" cy="33432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67262"/>
            <a:ext cx="5435600" cy="39004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a:defRPr sz="1200"/>
            </a:lvl1pPr>
          </a:lstStyle>
          <a:p>
            <a:fld id="{C01783BE-2936-4355-834B-BBBC2C073B86}" type="slidenum">
              <a:rPr lang="en-GB" smtClean="0"/>
              <a:t>‹#›</a:t>
            </a:fld>
            <a:endParaRPr lang="en-GB"/>
          </a:p>
        </p:txBody>
      </p:sp>
    </p:spTree>
    <p:extLst>
      <p:ext uri="{BB962C8B-B14F-4D97-AF65-F5344CB8AC3E}">
        <p14:creationId xmlns:p14="http://schemas.microsoft.com/office/powerpoint/2010/main" val="3960616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the one we might want to skip. It sounds heavy. Who likes to be disciplined? </a:t>
            </a:r>
          </a:p>
          <a:p>
            <a:r>
              <a:rPr lang="en-GB" dirty="0"/>
              <a:t>This isn’t discipline in the ‘telling off’ sense. It’s much more to do with living a disciplined life, engaging in disciplined habits of devotion. </a:t>
            </a:r>
          </a:p>
          <a:p>
            <a:r>
              <a:rPr lang="en-GB" dirty="0"/>
              <a:t>But we can still see this as negative. </a:t>
            </a:r>
          </a:p>
          <a:p>
            <a:r>
              <a:rPr lang="en-GB" dirty="0"/>
              <a:t>Seeking growth, yes; engaging in mission, yes – let’s get out there and get stuck in; sharing fellowship, that sounds great. Using spiritual discipline. Well, let’s pass over that one. </a:t>
            </a:r>
          </a:p>
          <a:p>
            <a:endParaRPr lang="en-GB" dirty="0"/>
          </a:p>
          <a:p>
            <a:r>
              <a:rPr lang="en-GB" dirty="0"/>
              <a:t>However, I want argue that number 2 on this list is crucial if we want the other three. It’s a crucial building block if we’re really going to go deeper with God and know his power in mission and ministry. </a:t>
            </a:r>
          </a:p>
        </p:txBody>
      </p:sp>
      <p:sp>
        <p:nvSpPr>
          <p:cNvPr id="4" name="Slide Number Placeholder 3"/>
          <p:cNvSpPr>
            <a:spLocks noGrp="1"/>
          </p:cNvSpPr>
          <p:nvPr>
            <p:ph type="sldNum" sz="quarter" idx="5"/>
          </p:nvPr>
        </p:nvSpPr>
        <p:spPr/>
        <p:txBody>
          <a:bodyPr/>
          <a:lstStyle/>
          <a:p>
            <a:fld id="{C01783BE-2936-4355-834B-BBBC2C073B86}" type="slidenum">
              <a:rPr lang="en-GB" smtClean="0"/>
              <a:t>1</a:t>
            </a:fld>
            <a:endParaRPr lang="en-GB"/>
          </a:p>
        </p:txBody>
      </p:sp>
    </p:spTree>
    <p:extLst>
      <p:ext uri="{BB962C8B-B14F-4D97-AF65-F5344CB8AC3E}">
        <p14:creationId xmlns:p14="http://schemas.microsoft.com/office/powerpoint/2010/main" val="842059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01783BE-2936-4355-834B-BBBC2C073B86}" type="slidenum">
              <a:rPr lang="en-GB" smtClean="0"/>
              <a:t>2</a:t>
            </a:fld>
            <a:endParaRPr lang="en-GB"/>
          </a:p>
        </p:txBody>
      </p:sp>
    </p:spTree>
    <p:extLst>
      <p:ext uri="{BB962C8B-B14F-4D97-AF65-F5344CB8AC3E}">
        <p14:creationId xmlns:p14="http://schemas.microsoft.com/office/powerpoint/2010/main" val="30726366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First, what is promised…</a:t>
            </a:r>
          </a:p>
          <a:p>
            <a:endParaRPr lang="en-GB" dirty="0"/>
          </a:p>
          <a:p>
            <a:r>
              <a:rPr lang="en-GB" dirty="0"/>
              <a:t>This is where we encounter God and it’s breathtakingly wonderful. </a:t>
            </a:r>
          </a:p>
          <a:p>
            <a:endParaRPr lang="en-GB" dirty="0"/>
          </a:p>
          <a:p>
            <a:r>
              <a:rPr lang="en-GB" dirty="0"/>
              <a:t>v6 Father – wonderful, abba. An intimate word.  </a:t>
            </a:r>
          </a:p>
          <a:p>
            <a:r>
              <a:rPr lang="en-GB" dirty="0"/>
              <a:t>Repeated in v9 and elsewhere. </a:t>
            </a:r>
          </a:p>
          <a:p>
            <a:endParaRPr lang="en-GB" dirty="0"/>
          </a:p>
          <a:p>
            <a:r>
              <a:rPr lang="en-GB" dirty="0"/>
              <a:t>He invites us to worship, he provides what we need day by day, he forgive us, he delivers us, he calls us to join with him in the work of his Kingdom in the world. </a:t>
            </a:r>
          </a:p>
          <a:p>
            <a:r>
              <a:rPr lang="en-GB" dirty="0"/>
              <a:t>It’s all extraordinary. </a:t>
            </a:r>
          </a:p>
          <a:p>
            <a:r>
              <a:rPr lang="en-GB" dirty="0"/>
              <a:t>As we engage in these spiritual disciplines, prayer, fasting, and the other three we encounter God. He provides, gives us forgiveness, calls us into his purposes. But ultimately he gives himself. </a:t>
            </a:r>
          </a:p>
          <a:p>
            <a:endParaRPr lang="en-GB" dirty="0"/>
          </a:p>
          <a:p>
            <a:r>
              <a:rPr lang="en-GB" dirty="0"/>
              <a:t>This is more solid than earthly treasure. </a:t>
            </a:r>
          </a:p>
          <a:p>
            <a:endParaRPr lang="en-GB" dirty="0"/>
          </a:p>
          <a:p>
            <a:r>
              <a:rPr lang="en-GB" dirty="0"/>
              <a:t>Bring out the ‘reward’ aspect</a:t>
            </a:r>
          </a:p>
          <a:p>
            <a:r>
              <a:rPr lang="en-GB" dirty="0"/>
              <a:t>v6, v16, v18, vs19-21 </a:t>
            </a:r>
          </a:p>
          <a:p>
            <a:r>
              <a:rPr lang="en-GB" dirty="0"/>
              <a:t>It’s unmistakable. We can’t miss it. </a:t>
            </a:r>
          </a:p>
          <a:p>
            <a:endParaRPr lang="en-GB" dirty="0"/>
          </a:p>
          <a:p>
            <a:r>
              <a:rPr lang="en-GB" dirty="0"/>
              <a:t>Prosperity theology? No? </a:t>
            </a:r>
          </a:p>
          <a:p>
            <a:r>
              <a:rPr lang="en-GB" dirty="0"/>
              <a:t>That’s the wrong type of treasure. But as we seek God through these spiritual disciplines God rewards us with his very self. </a:t>
            </a:r>
          </a:p>
          <a:p>
            <a:endParaRPr lang="en-GB" dirty="0"/>
          </a:p>
          <a:p>
            <a:r>
              <a:rPr lang="en-GB" dirty="0"/>
              <a:t>Solid joys and lasting treasure none but Zion’s children know</a:t>
            </a:r>
          </a:p>
        </p:txBody>
      </p:sp>
      <p:sp>
        <p:nvSpPr>
          <p:cNvPr id="4" name="Slide Number Placeholder 3"/>
          <p:cNvSpPr>
            <a:spLocks noGrp="1"/>
          </p:cNvSpPr>
          <p:nvPr>
            <p:ph type="sldNum" sz="quarter" idx="5"/>
          </p:nvPr>
        </p:nvSpPr>
        <p:spPr/>
        <p:txBody>
          <a:bodyPr/>
          <a:lstStyle/>
          <a:p>
            <a:fld id="{C01783BE-2936-4355-834B-BBBC2C073B86}" type="slidenum">
              <a:rPr lang="en-GB" smtClean="0"/>
              <a:t>3</a:t>
            </a:fld>
            <a:endParaRPr lang="en-GB"/>
          </a:p>
        </p:txBody>
      </p:sp>
    </p:spTree>
    <p:extLst>
      <p:ext uri="{BB962C8B-B14F-4D97-AF65-F5344CB8AC3E}">
        <p14:creationId xmlns:p14="http://schemas.microsoft.com/office/powerpoint/2010/main" val="2501000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is a link between fasting and reward</a:t>
            </a:r>
          </a:p>
          <a:p>
            <a:r>
              <a:rPr lang="en-GB" dirty="0"/>
              <a:t>There is a link between prayer and reward</a:t>
            </a:r>
          </a:p>
          <a:p>
            <a:r>
              <a:rPr lang="en-GB" dirty="0"/>
              <a:t>As we read the scriptures, as we engage in mission, as we share fellowship – there is reward…</a:t>
            </a:r>
          </a:p>
          <a:p>
            <a:endParaRPr lang="en-GB" dirty="0"/>
          </a:p>
          <a:p>
            <a:r>
              <a:rPr lang="en-GB" dirty="0"/>
              <a:t>Means of grace </a:t>
            </a:r>
          </a:p>
          <a:p>
            <a:r>
              <a:rPr lang="en-GB" dirty="0"/>
              <a:t>Ways that God conveys his grace. Not just Wesleyan. Many theologians before and since. </a:t>
            </a:r>
          </a:p>
          <a:p>
            <a:endParaRPr lang="en-GB" dirty="0"/>
          </a:p>
          <a:p>
            <a:r>
              <a:rPr lang="en-GB" dirty="0"/>
              <a:t>Illustration </a:t>
            </a:r>
          </a:p>
          <a:p>
            <a:r>
              <a:rPr lang="en-GB" dirty="0"/>
              <a:t>Me and Anne at Hdly </a:t>
            </a:r>
          </a:p>
          <a:p>
            <a:r>
              <a:rPr lang="en-GB" dirty="0"/>
              <a:t>God mediates his grace through people. </a:t>
            </a:r>
          </a:p>
          <a:p>
            <a:endParaRPr lang="en-GB" dirty="0"/>
          </a:p>
        </p:txBody>
      </p:sp>
      <p:sp>
        <p:nvSpPr>
          <p:cNvPr id="4" name="Slide Number Placeholder 3"/>
          <p:cNvSpPr>
            <a:spLocks noGrp="1"/>
          </p:cNvSpPr>
          <p:nvPr>
            <p:ph type="sldNum" sz="quarter" idx="5"/>
          </p:nvPr>
        </p:nvSpPr>
        <p:spPr/>
        <p:txBody>
          <a:bodyPr/>
          <a:lstStyle/>
          <a:p>
            <a:fld id="{C01783BE-2936-4355-834B-BBBC2C073B86}" type="slidenum">
              <a:rPr lang="en-GB" smtClean="0"/>
              <a:t>4</a:t>
            </a:fld>
            <a:endParaRPr lang="en-GB"/>
          </a:p>
        </p:txBody>
      </p:sp>
    </p:spTree>
    <p:extLst>
      <p:ext uri="{BB962C8B-B14F-4D97-AF65-F5344CB8AC3E}">
        <p14:creationId xmlns:p14="http://schemas.microsoft.com/office/powerpoint/2010/main" val="33474524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Rather than persevering, we often prefer quick fix solutions, short cuts which will get us where we want to go with a minimum of effort. I recall a headline in a fitness magazine: ‘Lose weight while you sleep.’ This attention-grabbing headline certainly served its purpose: getting someone like me to read the article. But what was written was disappointing. Readers were essentially told that if they were high-flying executives, getting by on four hours sleep a night and occasional power-napping, then they needed more sleep. This is surely true, but is it really in and of itself an effective weight loss programme? We want maximum results with minimum effort. But life rarely works like that. </a:t>
            </a:r>
          </a:p>
          <a:p>
            <a:endParaRPr lang="en-GB" dirty="0"/>
          </a:p>
          <a:p>
            <a:r>
              <a:rPr lang="en-GB" dirty="0"/>
              <a:t>In addition, we have a tendency to flit from thing to thing. Our culture encourages what Gore Vidal once described as ‘a passion for the immediate and the casual’.  We do not want to persevere in something. We are easily bored, easily distracted. The Danish philosopher Søren Kierkegaard compared us to the flat stones we sometimes send skimming across a lake. The stone ‘skips lightly for a time, but as soon as it stops skipping, [it] instantly sinks down into the depths’.  We ‘skip’ from one thing to another, never settling at anything, perhaps afraid that if we stop and consider our situation we will sink without a trace. </a:t>
            </a:r>
          </a:p>
          <a:p>
            <a:endParaRPr lang="en-GB" dirty="0"/>
          </a:p>
        </p:txBody>
      </p:sp>
      <p:sp>
        <p:nvSpPr>
          <p:cNvPr id="4" name="Slide Number Placeholder 3"/>
          <p:cNvSpPr>
            <a:spLocks noGrp="1"/>
          </p:cNvSpPr>
          <p:nvPr>
            <p:ph type="sldNum" sz="quarter" idx="5"/>
          </p:nvPr>
        </p:nvSpPr>
        <p:spPr/>
        <p:txBody>
          <a:bodyPr/>
          <a:lstStyle/>
          <a:p>
            <a:fld id="{C01783BE-2936-4355-834B-BBBC2C073B86}" type="slidenum">
              <a:rPr lang="en-GB" smtClean="0"/>
              <a:t>5</a:t>
            </a:fld>
            <a:endParaRPr lang="en-GB"/>
          </a:p>
        </p:txBody>
      </p:sp>
    </p:spTree>
    <p:extLst>
      <p:ext uri="{BB962C8B-B14F-4D97-AF65-F5344CB8AC3E}">
        <p14:creationId xmlns:p14="http://schemas.microsoft.com/office/powerpoint/2010/main" val="4025392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Jesus expects us to engage in a disciplined way…</a:t>
            </a:r>
          </a:p>
          <a:p>
            <a:endParaRPr lang="en-GB" dirty="0"/>
          </a:p>
          <a:p>
            <a:r>
              <a:rPr lang="en-GB" dirty="0"/>
              <a:t>v11 – give us </a:t>
            </a:r>
            <a:r>
              <a:rPr lang="en-GB" b="1" dirty="0"/>
              <a:t>today</a:t>
            </a:r>
            <a:r>
              <a:rPr lang="en-GB" dirty="0"/>
              <a:t> our daily bread </a:t>
            </a:r>
          </a:p>
          <a:p>
            <a:endParaRPr lang="en-GB" dirty="0"/>
          </a:p>
          <a:p>
            <a:r>
              <a:rPr lang="en-GB" dirty="0"/>
              <a:t>As they exercised daily discipline, God met with them and fed them. </a:t>
            </a:r>
          </a:p>
          <a:p>
            <a:endParaRPr lang="en-GB" dirty="0"/>
          </a:p>
          <a:p>
            <a:r>
              <a:rPr lang="en-GB" dirty="0"/>
              <a:t>We need to engage in the disciplines in a disciplined way </a:t>
            </a:r>
          </a:p>
          <a:p>
            <a:endParaRPr lang="en-GB" dirty="0"/>
          </a:p>
        </p:txBody>
      </p:sp>
      <p:sp>
        <p:nvSpPr>
          <p:cNvPr id="4" name="Slide Number Placeholder 3"/>
          <p:cNvSpPr>
            <a:spLocks noGrp="1"/>
          </p:cNvSpPr>
          <p:nvPr>
            <p:ph type="sldNum" sz="quarter" idx="5"/>
          </p:nvPr>
        </p:nvSpPr>
        <p:spPr/>
        <p:txBody>
          <a:bodyPr/>
          <a:lstStyle/>
          <a:p>
            <a:fld id="{C01783BE-2936-4355-834B-BBBC2C073B86}" type="slidenum">
              <a:rPr lang="en-GB" smtClean="0"/>
              <a:t>6</a:t>
            </a:fld>
            <a:endParaRPr lang="en-GB"/>
          </a:p>
        </p:txBody>
      </p:sp>
    </p:spTree>
    <p:extLst>
      <p:ext uri="{BB962C8B-B14F-4D97-AF65-F5344CB8AC3E}">
        <p14:creationId xmlns:p14="http://schemas.microsoft.com/office/powerpoint/2010/main" val="7331630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01783BE-2936-4355-834B-BBBC2C073B86}" type="slidenum">
              <a:rPr lang="en-GB" smtClean="0"/>
              <a:t>7</a:t>
            </a:fld>
            <a:endParaRPr lang="en-GB"/>
          </a:p>
        </p:txBody>
      </p:sp>
    </p:spTree>
    <p:extLst>
      <p:ext uri="{BB962C8B-B14F-4D97-AF65-F5344CB8AC3E}">
        <p14:creationId xmlns:p14="http://schemas.microsoft.com/office/powerpoint/2010/main" val="23062027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01783BE-2936-4355-834B-BBBC2C073B86}" type="slidenum">
              <a:rPr lang="en-GB" smtClean="0"/>
              <a:t>8</a:t>
            </a:fld>
            <a:endParaRPr lang="en-GB"/>
          </a:p>
        </p:txBody>
      </p:sp>
    </p:spTree>
    <p:extLst>
      <p:ext uri="{BB962C8B-B14F-4D97-AF65-F5344CB8AC3E}">
        <p14:creationId xmlns:p14="http://schemas.microsoft.com/office/powerpoint/2010/main" val="1158761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39536-C167-475A-B0C5-0BFE8AC047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A9BA2ED-2BEA-478D-A06A-B28297878B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DC813B3-AD3D-4551-950B-D1AD1AF20DC3}"/>
              </a:ext>
            </a:extLst>
          </p:cNvPr>
          <p:cNvSpPr>
            <a:spLocks noGrp="1"/>
          </p:cNvSpPr>
          <p:nvPr>
            <p:ph type="dt" sz="half" idx="10"/>
          </p:nvPr>
        </p:nvSpPr>
        <p:spPr/>
        <p:txBody>
          <a:bodyPr/>
          <a:lstStyle/>
          <a:p>
            <a:fld id="{F93072A8-D7BA-473D-A3C5-0335D8F66615}" type="datetimeFigureOut">
              <a:rPr lang="en-GB" smtClean="0"/>
              <a:t>06/03/2020</a:t>
            </a:fld>
            <a:endParaRPr lang="en-GB"/>
          </a:p>
        </p:txBody>
      </p:sp>
      <p:sp>
        <p:nvSpPr>
          <p:cNvPr id="5" name="Footer Placeholder 4">
            <a:extLst>
              <a:ext uri="{FF2B5EF4-FFF2-40B4-BE49-F238E27FC236}">
                <a16:creationId xmlns:a16="http://schemas.microsoft.com/office/drawing/2014/main" id="{CDBDE29A-82F6-4DB7-BBE8-58B9878A5C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6E6FDF-7224-40B0-886C-E6F7F7361666}"/>
              </a:ext>
            </a:extLst>
          </p:cNvPr>
          <p:cNvSpPr>
            <a:spLocks noGrp="1"/>
          </p:cNvSpPr>
          <p:nvPr>
            <p:ph type="sldNum" sz="quarter" idx="12"/>
          </p:nvPr>
        </p:nvSpPr>
        <p:spPr/>
        <p:txBody>
          <a:bodyPr/>
          <a:lstStyle/>
          <a:p>
            <a:fld id="{609FF6F1-4ED2-4024-905E-C9F4A39E7551}" type="slidenum">
              <a:rPr lang="en-GB" smtClean="0"/>
              <a:t>‹#›</a:t>
            </a:fld>
            <a:endParaRPr lang="en-GB"/>
          </a:p>
        </p:txBody>
      </p:sp>
    </p:spTree>
    <p:extLst>
      <p:ext uri="{BB962C8B-B14F-4D97-AF65-F5344CB8AC3E}">
        <p14:creationId xmlns:p14="http://schemas.microsoft.com/office/powerpoint/2010/main" val="3311313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7ED2B-7FC0-4433-A607-5D8A1881D04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0924E96-5543-4954-91F5-DA19420FE7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26BFCF5-EB0A-45D3-8FC1-D21FC8510BF0}"/>
              </a:ext>
            </a:extLst>
          </p:cNvPr>
          <p:cNvSpPr>
            <a:spLocks noGrp="1"/>
          </p:cNvSpPr>
          <p:nvPr>
            <p:ph type="dt" sz="half" idx="10"/>
          </p:nvPr>
        </p:nvSpPr>
        <p:spPr/>
        <p:txBody>
          <a:bodyPr/>
          <a:lstStyle/>
          <a:p>
            <a:fld id="{F93072A8-D7BA-473D-A3C5-0335D8F66615}" type="datetimeFigureOut">
              <a:rPr lang="en-GB" smtClean="0"/>
              <a:t>06/03/2020</a:t>
            </a:fld>
            <a:endParaRPr lang="en-GB"/>
          </a:p>
        </p:txBody>
      </p:sp>
      <p:sp>
        <p:nvSpPr>
          <p:cNvPr id="5" name="Footer Placeholder 4">
            <a:extLst>
              <a:ext uri="{FF2B5EF4-FFF2-40B4-BE49-F238E27FC236}">
                <a16:creationId xmlns:a16="http://schemas.microsoft.com/office/drawing/2014/main" id="{C6167568-B6A9-4DC4-B5A8-62C715BAAD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1ECE90-CDB4-4EBD-AADB-BCC337CC9E21}"/>
              </a:ext>
            </a:extLst>
          </p:cNvPr>
          <p:cNvSpPr>
            <a:spLocks noGrp="1"/>
          </p:cNvSpPr>
          <p:nvPr>
            <p:ph type="sldNum" sz="quarter" idx="12"/>
          </p:nvPr>
        </p:nvSpPr>
        <p:spPr/>
        <p:txBody>
          <a:bodyPr/>
          <a:lstStyle/>
          <a:p>
            <a:fld id="{609FF6F1-4ED2-4024-905E-C9F4A39E7551}" type="slidenum">
              <a:rPr lang="en-GB" smtClean="0"/>
              <a:t>‹#›</a:t>
            </a:fld>
            <a:endParaRPr lang="en-GB"/>
          </a:p>
        </p:txBody>
      </p:sp>
    </p:spTree>
    <p:extLst>
      <p:ext uri="{BB962C8B-B14F-4D97-AF65-F5344CB8AC3E}">
        <p14:creationId xmlns:p14="http://schemas.microsoft.com/office/powerpoint/2010/main" val="306522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97DE66-AB32-4E95-8033-8C22BCA9676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0CC414A-8842-4712-ABE9-E13E71EDA3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3A6082-9DE4-41D2-A43B-C8FE01437DC4}"/>
              </a:ext>
            </a:extLst>
          </p:cNvPr>
          <p:cNvSpPr>
            <a:spLocks noGrp="1"/>
          </p:cNvSpPr>
          <p:nvPr>
            <p:ph type="dt" sz="half" idx="10"/>
          </p:nvPr>
        </p:nvSpPr>
        <p:spPr/>
        <p:txBody>
          <a:bodyPr/>
          <a:lstStyle/>
          <a:p>
            <a:fld id="{F93072A8-D7BA-473D-A3C5-0335D8F66615}" type="datetimeFigureOut">
              <a:rPr lang="en-GB" smtClean="0"/>
              <a:t>06/03/2020</a:t>
            </a:fld>
            <a:endParaRPr lang="en-GB"/>
          </a:p>
        </p:txBody>
      </p:sp>
      <p:sp>
        <p:nvSpPr>
          <p:cNvPr id="5" name="Footer Placeholder 4">
            <a:extLst>
              <a:ext uri="{FF2B5EF4-FFF2-40B4-BE49-F238E27FC236}">
                <a16:creationId xmlns:a16="http://schemas.microsoft.com/office/drawing/2014/main" id="{51F98078-5372-42C5-B24B-0DA8802492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B4F198-C315-424C-ADD7-0928FC2CE746}"/>
              </a:ext>
            </a:extLst>
          </p:cNvPr>
          <p:cNvSpPr>
            <a:spLocks noGrp="1"/>
          </p:cNvSpPr>
          <p:nvPr>
            <p:ph type="sldNum" sz="quarter" idx="12"/>
          </p:nvPr>
        </p:nvSpPr>
        <p:spPr/>
        <p:txBody>
          <a:bodyPr/>
          <a:lstStyle/>
          <a:p>
            <a:fld id="{609FF6F1-4ED2-4024-905E-C9F4A39E7551}" type="slidenum">
              <a:rPr lang="en-GB" smtClean="0"/>
              <a:t>‹#›</a:t>
            </a:fld>
            <a:endParaRPr lang="en-GB"/>
          </a:p>
        </p:txBody>
      </p:sp>
    </p:spTree>
    <p:extLst>
      <p:ext uri="{BB962C8B-B14F-4D97-AF65-F5344CB8AC3E}">
        <p14:creationId xmlns:p14="http://schemas.microsoft.com/office/powerpoint/2010/main" val="1224231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C121D-A53B-47F2-BD38-77D429A50B0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28A7848-9809-4A5F-993C-82D76DDF32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5F4AACD-5694-4C4F-91A6-168FDE50DCE3}"/>
              </a:ext>
            </a:extLst>
          </p:cNvPr>
          <p:cNvSpPr>
            <a:spLocks noGrp="1"/>
          </p:cNvSpPr>
          <p:nvPr>
            <p:ph type="dt" sz="half" idx="10"/>
          </p:nvPr>
        </p:nvSpPr>
        <p:spPr/>
        <p:txBody>
          <a:bodyPr/>
          <a:lstStyle/>
          <a:p>
            <a:fld id="{F93072A8-D7BA-473D-A3C5-0335D8F66615}" type="datetimeFigureOut">
              <a:rPr lang="en-GB" smtClean="0"/>
              <a:t>06/03/2020</a:t>
            </a:fld>
            <a:endParaRPr lang="en-GB"/>
          </a:p>
        </p:txBody>
      </p:sp>
      <p:sp>
        <p:nvSpPr>
          <p:cNvPr id="5" name="Footer Placeholder 4">
            <a:extLst>
              <a:ext uri="{FF2B5EF4-FFF2-40B4-BE49-F238E27FC236}">
                <a16:creationId xmlns:a16="http://schemas.microsoft.com/office/drawing/2014/main" id="{98F04527-508E-42DF-A992-E765D8F33D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16D2148-38D8-4918-BC10-D807FF8B5A04}"/>
              </a:ext>
            </a:extLst>
          </p:cNvPr>
          <p:cNvSpPr>
            <a:spLocks noGrp="1"/>
          </p:cNvSpPr>
          <p:nvPr>
            <p:ph type="sldNum" sz="quarter" idx="12"/>
          </p:nvPr>
        </p:nvSpPr>
        <p:spPr/>
        <p:txBody>
          <a:bodyPr/>
          <a:lstStyle/>
          <a:p>
            <a:fld id="{609FF6F1-4ED2-4024-905E-C9F4A39E7551}" type="slidenum">
              <a:rPr lang="en-GB" smtClean="0"/>
              <a:t>‹#›</a:t>
            </a:fld>
            <a:endParaRPr lang="en-GB"/>
          </a:p>
        </p:txBody>
      </p:sp>
    </p:spTree>
    <p:extLst>
      <p:ext uri="{BB962C8B-B14F-4D97-AF65-F5344CB8AC3E}">
        <p14:creationId xmlns:p14="http://schemas.microsoft.com/office/powerpoint/2010/main" val="229427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ED7D3-F143-4666-A006-A5F4CC13EF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03BC755-F489-4D2A-B690-70BAC72314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15A8FE-1F1F-48BE-BC62-11920A689399}"/>
              </a:ext>
            </a:extLst>
          </p:cNvPr>
          <p:cNvSpPr>
            <a:spLocks noGrp="1"/>
          </p:cNvSpPr>
          <p:nvPr>
            <p:ph type="dt" sz="half" idx="10"/>
          </p:nvPr>
        </p:nvSpPr>
        <p:spPr/>
        <p:txBody>
          <a:bodyPr/>
          <a:lstStyle/>
          <a:p>
            <a:fld id="{F93072A8-D7BA-473D-A3C5-0335D8F66615}" type="datetimeFigureOut">
              <a:rPr lang="en-GB" smtClean="0"/>
              <a:t>06/03/2020</a:t>
            </a:fld>
            <a:endParaRPr lang="en-GB"/>
          </a:p>
        </p:txBody>
      </p:sp>
      <p:sp>
        <p:nvSpPr>
          <p:cNvPr id="5" name="Footer Placeholder 4">
            <a:extLst>
              <a:ext uri="{FF2B5EF4-FFF2-40B4-BE49-F238E27FC236}">
                <a16:creationId xmlns:a16="http://schemas.microsoft.com/office/drawing/2014/main" id="{DDDDA71A-175F-4A4C-8906-66E7561ECE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5CD49E9-11EA-4EF8-8EE5-1B5A7E362EA0}"/>
              </a:ext>
            </a:extLst>
          </p:cNvPr>
          <p:cNvSpPr>
            <a:spLocks noGrp="1"/>
          </p:cNvSpPr>
          <p:nvPr>
            <p:ph type="sldNum" sz="quarter" idx="12"/>
          </p:nvPr>
        </p:nvSpPr>
        <p:spPr/>
        <p:txBody>
          <a:bodyPr/>
          <a:lstStyle/>
          <a:p>
            <a:fld id="{609FF6F1-4ED2-4024-905E-C9F4A39E7551}" type="slidenum">
              <a:rPr lang="en-GB" smtClean="0"/>
              <a:t>‹#›</a:t>
            </a:fld>
            <a:endParaRPr lang="en-GB"/>
          </a:p>
        </p:txBody>
      </p:sp>
    </p:spTree>
    <p:extLst>
      <p:ext uri="{BB962C8B-B14F-4D97-AF65-F5344CB8AC3E}">
        <p14:creationId xmlns:p14="http://schemas.microsoft.com/office/powerpoint/2010/main" val="1709595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2C60C-424B-4267-9CBF-BEA10036DFC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742EC7A-8841-4A45-863E-1826EE1072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698386A-991B-4F22-B444-0556F840046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DBFD512-7322-49D4-81E8-98C5DCCD9EF8}"/>
              </a:ext>
            </a:extLst>
          </p:cNvPr>
          <p:cNvSpPr>
            <a:spLocks noGrp="1"/>
          </p:cNvSpPr>
          <p:nvPr>
            <p:ph type="dt" sz="half" idx="10"/>
          </p:nvPr>
        </p:nvSpPr>
        <p:spPr/>
        <p:txBody>
          <a:bodyPr/>
          <a:lstStyle/>
          <a:p>
            <a:fld id="{F93072A8-D7BA-473D-A3C5-0335D8F66615}" type="datetimeFigureOut">
              <a:rPr lang="en-GB" smtClean="0"/>
              <a:t>06/03/2020</a:t>
            </a:fld>
            <a:endParaRPr lang="en-GB"/>
          </a:p>
        </p:txBody>
      </p:sp>
      <p:sp>
        <p:nvSpPr>
          <p:cNvPr id="6" name="Footer Placeholder 5">
            <a:extLst>
              <a:ext uri="{FF2B5EF4-FFF2-40B4-BE49-F238E27FC236}">
                <a16:creationId xmlns:a16="http://schemas.microsoft.com/office/drawing/2014/main" id="{92E3113A-7537-4AAA-AACB-7814718EAF1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03208AF-9504-429C-9C9B-D2FBC102C7D7}"/>
              </a:ext>
            </a:extLst>
          </p:cNvPr>
          <p:cNvSpPr>
            <a:spLocks noGrp="1"/>
          </p:cNvSpPr>
          <p:nvPr>
            <p:ph type="sldNum" sz="quarter" idx="12"/>
          </p:nvPr>
        </p:nvSpPr>
        <p:spPr/>
        <p:txBody>
          <a:bodyPr/>
          <a:lstStyle/>
          <a:p>
            <a:fld id="{609FF6F1-4ED2-4024-905E-C9F4A39E7551}" type="slidenum">
              <a:rPr lang="en-GB" smtClean="0"/>
              <a:t>‹#›</a:t>
            </a:fld>
            <a:endParaRPr lang="en-GB"/>
          </a:p>
        </p:txBody>
      </p:sp>
    </p:spTree>
    <p:extLst>
      <p:ext uri="{BB962C8B-B14F-4D97-AF65-F5344CB8AC3E}">
        <p14:creationId xmlns:p14="http://schemas.microsoft.com/office/powerpoint/2010/main" val="2563233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B5BFE-39A4-45A3-B2CE-1871B512FB5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A644BB-FD21-4C24-9227-2BC8FA7691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01F5294-3D50-4F2C-B440-ACC06C79BD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84C2147-8F5B-4DBE-809D-83639E979B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D0BF04-FAE0-4C0D-B170-D11B76E1C7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B3E4523-5A06-452D-A40D-C6775A9A576A}"/>
              </a:ext>
            </a:extLst>
          </p:cNvPr>
          <p:cNvSpPr>
            <a:spLocks noGrp="1"/>
          </p:cNvSpPr>
          <p:nvPr>
            <p:ph type="dt" sz="half" idx="10"/>
          </p:nvPr>
        </p:nvSpPr>
        <p:spPr/>
        <p:txBody>
          <a:bodyPr/>
          <a:lstStyle/>
          <a:p>
            <a:fld id="{F93072A8-D7BA-473D-A3C5-0335D8F66615}" type="datetimeFigureOut">
              <a:rPr lang="en-GB" smtClean="0"/>
              <a:t>06/03/2020</a:t>
            </a:fld>
            <a:endParaRPr lang="en-GB"/>
          </a:p>
        </p:txBody>
      </p:sp>
      <p:sp>
        <p:nvSpPr>
          <p:cNvPr id="8" name="Footer Placeholder 7">
            <a:extLst>
              <a:ext uri="{FF2B5EF4-FFF2-40B4-BE49-F238E27FC236}">
                <a16:creationId xmlns:a16="http://schemas.microsoft.com/office/drawing/2014/main" id="{0B0D4214-1F74-4D03-9386-8BA25227EB8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0FDDC78-6C5E-4932-B119-92C8B58F781F}"/>
              </a:ext>
            </a:extLst>
          </p:cNvPr>
          <p:cNvSpPr>
            <a:spLocks noGrp="1"/>
          </p:cNvSpPr>
          <p:nvPr>
            <p:ph type="sldNum" sz="quarter" idx="12"/>
          </p:nvPr>
        </p:nvSpPr>
        <p:spPr/>
        <p:txBody>
          <a:bodyPr/>
          <a:lstStyle/>
          <a:p>
            <a:fld id="{609FF6F1-4ED2-4024-905E-C9F4A39E7551}" type="slidenum">
              <a:rPr lang="en-GB" smtClean="0"/>
              <a:t>‹#›</a:t>
            </a:fld>
            <a:endParaRPr lang="en-GB"/>
          </a:p>
        </p:txBody>
      </p:sp>
    </p:spTree>
    <p:extLst>
      <p:ext uri="{BB962C8B-B14F-4D97-AF65-F5344CB8AC3E}">
        <p14:creationId xmlns:p14="http://schemas.microsoft.com/office/powerpoint/2010/main" val="3807011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3979A-86C6-472A-8DE1-F93F042CD6E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DAA213F-A334-460F-987E-45D95BDF366E}"/>
              </a:ext>
            </a:extLst>
          </p:cNvPr>
          <p:cNvSpPr>
            <a:spLocks noGrp="1"/>
          </p:cNvSpPr>
          <p:nvPr>
            <p:ph type="dt" sz="half" idx="10"/>
          </p:nvPr>
        </p:nvSpPr>
        <p:spPr/>
        <p:txBody>
          <a:bodyPr/>
          <a:lstStyle/>
          <a:p>
            <a:fld id="{F93072A8-D7BA-473D-A3C5-0335D8F66615}" type="datetimeFigureOut">
              <a:rPr lang="en-GB" smtClean="0"/>
              <a:t>06/03/2020</a:t>
            </a:fld>
            <a:endParaRPr lang="en-GB"/>
          </a:p>
        </p:txBody>
      </p:sp>
      <p:sp>
        <p:nvSpPr>
          <p:cNvPr id="4" name="Footer Placeholder 3">
            <a:extLst>
              <a:ext uri="{FF2B5EF4-FFF2-40B4-BE49-F238E27FC236}">
                <a16:creationId xmlns:a16="http://schemas.microsoft.com/office/drawing/2014/main" id="{30642A3F-C4E0-4484-9F9D-92A02ACFAE2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E54374A-3721-4DFC-ABB2-DC7DA71EC8F4}"/>
              </a:ext>
            </a:extLst>
          </p:cNvPr>
          <p:cNvSpPr>
            <a:spLocks noGrp="1"/>
          </p:cNvSpPr>
          <p:nvPr>
            <p:ph type="sldNum" sz="quarter" idx="12"/>
          </p:nvPr>
        </p:nvSpPr>
        <p:spPr/>
        <p:txBody>
          <a:bodyPr/>
          <a:lstStyle/>
          <a:p>
            <a:fld id="{609FF6F1-4ED2-4024-905E-C9F4A39E7551}" type="slidenum">
              <a:rPr lang="en-GB" smtClean="0"/>
              <a:t>‹#›</a:t>
            </a:fld>
            <a:endParaRPr lang="en-GB"/>
          </a:p>
        </p:txBody>
      </p:sp>
    </p:spTree>
    <p:extLst>
      <p:ext uri="{BB962C8B-B14F-4D97-AF65-F5344CB8AC3E}">
        <p14:creationId xmlns:p14="http://schemas.microsoft.com/office/powerpoint/2010/main" val="3892158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EB475-1411-4DED-A7DA-33E51FA13E9E}"/>
              </a:ext>
            </a:extLst>
          </p:cNvPr>
          <p:cNvSpPr>
            <a:spLocks noGrp="1"/>
          </p:cNvSpPr>
          <p:nvPr>
            <p:ph type="dt" sz="half" idx="10"/>
          </p:nvPr>
        </p:nvSpPr>
        <p:spPr/>
        <p:txBody>
          <a:bodyPr/>
          <a:lstStyle/>
          <a:p>
            <a:fld id="{F93072A8-D7BA-473D-A3C5-0335D8F66615}" type="datetimeFigureOut">
              <a:rPr lang="en-GB" smtClean="0"/>
              <a:t>06/03/2020</a:t>
            </a:fld>
            <a:endParaRPr lang="en-GB"/>
          </a:p>
        </p:txBody>
      </p:sp>
      <p:sp>
        <p:nvSpPr>
          <p:cNvPr id="3" name="Footer Placeholder 2">
            <a:extLst>
              <a:ext uri="{FF2B5EF4-FFF2-40B4-BE49-F238E27FC236}">
                <a16:creationId xmlns:a16="http://schemas.microsoft.com/office/drawing/2014/main" id="{E5C9A0E1-DEBA-4D91-A898-BD494E24FC4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F78254A-E8E9-41D8-A49E-E0EA3D3B5E33}"/>
              </a:ext>
            </a:extLst>
          </p:cNvPr>
          <p:cNvSpPr>
            <a:spLocks noGrp="1"/>
          </p:cNvSpPr>
          <p:nvPr>
            <p:ph type="sldNum" sz="quarter" idx="12"/>
          </p:nvPr>
        </p:nvSpPr>
        <p:spPr/>
        <p:txBody>
          <a:bodyPr/>
          <a:lstStyle/>
          <a:p>
            <a:fld id="{609FF6F1-4ED2-4024-905E-C9F4A39E7551}" type="slidenum">
              <a:rPr lang="en-GB" smtClean="0"/>
              <a:t>‹#›</a:t>
            </a:fld>
            <a:endParaRPr lang="en-GB"/>
          </a:p>
        </p:txBody>
      </p:sp>
    </p:spTree>
    <p:extLst>
      <p:ext uri="{BB962C8B-B14F-4D97-AF65-F5344CB8AC3E}">
        <p14:creationId xmlns:p14="http://schemas.microsoft.com/office/powerpoint/2010/main" val="1684510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F396C-85B4-49A5-BCDE-66EAB221EE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F217E59-70B6-4B64-A19C-7CEDE181418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741CAE0-0ED2-4034-85AF-D060D24001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550118-E1F2-47DB-89BD-90F84923DD41}"/>
              </a:ext>
            </a:extLst>
          </p:cNvPr>
          <p:cNvSpPr>
            <a:spLocks noGrp="1"/>
          </p:cNvSpPr>
          <p:nvPr>
            <p:ph type="dt" sz="half" idx="10"/>
          </p:nvPr>
        </p:nvSpPr>
        <p:spPr/>
        <p:txBody>
          <a:bodyPr/>
          <a:lstStyle/>
          <a:p>
            <a:fld id="{F93072A8-D7BA-473D-A3C5-0335D8F66615}" type="datetimeFigureOut">
              <a:rPr lang="en-GB" smtClean="0"/>
              <a:t>06/03/2020</a:t>
            </a:fld>
            <a:endParaRPr lang="en-GB"/>
          </a:p>
        </p:txBody>
      </p:sp>
      <p:sp>
        <p:nvSpPr>
          <p:cNvPr id="6" name="Footer Placeholder 5">
            <a:extLst>
              <a:ext uri="{FF2B5EF4-FFF2-40B4-BE49-F238E27FC236}">
                <a16:creationId xmlns:a16="http://schemas.microsoft.com/office/drawing/2014/main" id="{DE57551C-77F8-4331-B995-8536616F9C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A779F7F-B6C9-4A54-A458-385599A0A1EE}"/>
              </a:ext>
            </a:extLst>
          </p:cNvPr>
          <p:cNvSpPr>
            <a:spLocks noGrp="1"/>
          </p:cNvSpPr>
          <p:nvPr>
            <p:ph type="sldNum" sz="quarter" idx="12"/>
          </p:nvPr>
        </p:nvSpPr>
        <p:spPr/>
        <p:txBody>
          <a:bodyPr/>
          <a:lstStyle/>
          <a:p>
            <a:fld id="{609FF6F1-4ED2-4024-905E-C9F4A39E7551}" type="slidenum">
              <a:rPr lang="en-GB" smtClean="0"/>
              <a:t>‹#›</a:t>
            </a:fld>
            <a:endParaRPr lang="en-GB"/>
          </a:p>
        </p:txBody>
      </p:sp>
    </p:spTree>
    <p:extLst>
      <p:ext uri="{BB962C8B-B14F-4D97-AF65-F5344CB8AC3E}">
        <p14:creationId xmlns:p14="http://schemas.microsoft.com/office/powerpoint/2010/main" val="827550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3FD92-9A21-4E6D-921C-18E6A13409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819DABC-CBAC-4A75-952F-7554E3D3AF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5D837CD-317A-40AF-85A4-1111D0F07F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8ABC87-4205-40CF-BF3B-303FFADC2A96}"/>
              </a:ext>
            </a:extLst>
          </p:cNvPr>
          <p:cNvSpPr>
            <a:spLocks noGrp="1"/>
          </p:cNvSpPr>
          <p:nvPr>
            <p:ph type="dt" sz="half" idx="10"/>
          </p:nvPr>
        </p:nvSpPr>
        <p:spPr/>
        <p:txBody>
          <a:bodyPr/>
          <a:lstStyle/>
          <a:p>
            <a:fld id="{F93072A8-D7BA-473D-A3C5-0335D8F66615}" type="datetimeFigureOut">
              <a:rPr lang="en-GB" smtClean="0"/>
              <a:t>06/03/2020</a:t>
            </a:fld>
            <a:endParaRPr lang="en-GB"/>
          </a:p>
        </p:txBody>
      </p:sp>
      <p:sp>
        <p:nvSpPr>
          <p:cNvPr id="6" name="Footer Placeholder 5">
            <a:extLst>
              <a:ext uri="{FF2B5EF4-FFF2-40B4-BE49-F238E27FC236}">
                <a16:creationId xmlns:a16="http://schemas.microsoft.com/office/drawing/2014/main" id="{13D90757-BA2F-4BC8-9037-CD33F21DC9F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0EA7A2-B6DA-4DEA-A4EC-6A44F9205215}"/>
              </a:ext>
            </a:extLst>
          </p:cNvPr>
          <p:cNvSpPr>
            <a:spLocks noGrp="1"/>
          </p:cNvSpPr>
          <p:nvPr>
            <p:ph type="sldNum" sz="quarter" idx="12"/>
          </p:nvPr>
        </p:nvSpPr>
        <p:spPr/>
        <p:txBody>
          <a:bodyPr/>
          <a:lstStyle/>
          <a:p>
            <a:fld id="{609FF6F1-4ED2-4024-905E-C9F4A39E7551}" type="slidenum">
              <a:rPr lang="en-GB" smtClean="0"/>
              <a:t>‹#›</a:t>
            </a:fld>
            <a:endParaRPr lang="en-GB"/>
          </a:p>
        </p:txBody>
      </p:sp>
    </p:spTree>
    <p:extLst>
      <p:ext uri="{BB962C8B-B14F-4D97-AF65-F5344CB8AC3E}">
        <p14:creationId xmlns:p14="http://schemas.microsoft.com/office/powerpoint/2010/main" val="1477900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F1763F-B4C0-40B1-9EB1-F91D5C3487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316F609-7BE6-4171-8988-3E8CC56B5D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2E62774-6CAE-405A-A8E1-815D6DEDA8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072A8-D7BA-473D-A3C5-0335D8F66615}" type="datetimeFigureOut">
              <a:rPr lang="en-GB" smtClean="0"/>
              <a:t>06/03/2020</a:t>
            </a:fld>
            <a:endParaRPr lang="en-GB"/>
          </a:p>
        </p:txBody>
      </p:sp>
      <p:sp>
        <p:nvSpPr>
          <p:cNvPr id="5" name="Footer Placeholder 4">
            <a:extLst>
              <a:ext uri="{FF2B5EF4-FFF2-40B4-BE49-F238E27FC236}">
                <a16:creationId xmlns:a16="http://schemas.microsoft.com/office/drawing/2014/main" id="{50D9FF35-7F5D-4FB0-AEC3-22A0EB737F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99CB3F3-A2CD-41A8-A799-54F0C432AB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9FF6F1-4ED2-4024-905E-C9F4A39E7551}" type="slidenum">
              <a:rPr lang="en-GB" smtClean="0"/>
              <a:t>‹#›</a:t>
            </a:fld>
            <a:endParaRPr lang="en-GB"/>
          </a:p>
        </p:txBody>
      </p:sp>
    </p:spTree>
    <p:extLst>
      <p:ext uri="{BB962C8B-B14F-4D97-AF65-F5344CB8AC3E}">
        <p14:creationId xmlns:p14="http://schemas.microsoft.com/office/powerpoint/2010/main" val="34077093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png"/><Relationship Id="rId7" Type="http://schemas.openxmlformats.org/officeDocument/2006/relationships/hyperlink" Target="https://www.bibleinoneyear.org/"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https://www.24-7prayer.com/dailydevotional" TargetMode="External"/><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894306F-253E-3F48-8061-200E3BBCCFDB}"/>
              </a:ext>
            </a:extLst>
          </p:cNvPr>
          <p:cNvPicPr>
            <a:picLocks noChangeAspect="1"/>
          </p:cNvPicPr>
          <p:nvPr/>
        </p:nvPicPr>
        <p:blipFill>
          <a:blip r:embed="rId3"/>
          <a:stretch>
            <a:fillRect/>
          </a:stretch>
        </p:blipFill>
        <p:spPr>
          <a:xfrm>
            <a:off x="0" y="3567529"/>
            <a:ext cx="12192000" cy="3302000"/>
          </a:xfrm>
          <a:prstGeom prst="rect">
            <a:avLst/>
          </a:prstGeom>
        </p:spPr>
      </p:pic>
      <p:pic>
        <p:nvPicPr>
          <p:cNvPr id="5" name="Picture 4">
            <a:extLst>
              <a:ext uri="{FF2B5EF4-FFF2-40B4-BE49-F238E27FC236}">
                <a16:creationId xmlns:a16="http://schemas.microsoft.com/office/drawing/2014/main" id="{3474A553-3700-0C4C-B8D0-B054F5ADABC1}"/>
              </a:ext>
            </a:extLst>
          </p:cNvPr>
          <p:cNvPicPr>
            <a:picLocks noChangeAspect="1"/>
          </p:cNvPicPr>
          <p:nvPr/>
        </p:nvPicPr>
        <p:blipFill>
          <a:blip r:embed="rId4"/>
          <a:stretch>
            <a:fillRect/>
          </a:stretch>
        </p:blipFill>
        <p:spPr>
          <a:xfrm>
            <a:off x="419100" y="2743200"/>
            <a:ext cx="4103739" cy="4114800"/>
          </a:xfrm>
          <a:prstGeom prst="rect">
            <a:avLst/>
          </a:prstGeom>
        </p:spPr>
      </p:pic>
      <p:pic>
        <p:nvPicPr>
          <p:cNvPr id="7" name="Picture 6">
            <a:extLst>
              <a:ext uri="{FF2B5EF4-FFF2-40B4-BE49-F238E27FC236}">
                <a16:creationId xmlns:a16="http://schemas.microsoft.com/office/drawing/2014/main" id="{3D631896-E9D9-4244-B0F5-F82FF24116E2}"/>
              </a:ext>
            </a:extLst>
          </p:cNvPr>
          <p:cNvPicPr>
            <a:picLocks noChangeAspect="1"/>
          </p:cNvPicPr>
          <p:nvPr/>
        </p:nvPicPr>
        <p:blipFill>
          <a:blip r:embed="rId5"/>
          <a:stretch>
            <a:fillRect/>
          </a:stretch>
        </p:blipFill>
        <p:spPr>
          <a:xfrm>
            <a:off x="0" y="0"/>
            <a:ext cx="12192000" cy="1784164"/>
          </a:xfrm>
          <a:prstGeom prst="rect">
            <a:avLst/>
          </a:prstGeom>
        </p:spPr>
      </p:pic>
      <p:sp>
        <p:nvSpPr>
          <p:cNvPr id="6" name="Rectangle 5">
            <a:extLst>
              <a:ext uri="{FF2B5EF4-FFF2-40B4-BE49-F238E27FC236}">
                <a16:creationId xmlns:a16="http://schemas.microsoft.com/office/drawing/2014/main" id="{F18F028C-4C48-7348-B872-E9F8D12DAF95}"/>
              </a:ext>
            </a:extLst>
          </p:cNvPr>
          <p:cNvSpPr/>
          <p:nvPr/>
        </p:nvSpPr>
        <p:spPr>
          <a:xfrm>
            <a:off x="5233182" y="1462642"/>
            <a:ext cx="6414867" cy="3416320"/>
          </a:xfrm>
          <a:prstGeom prst="rect">
            <a:avLst/>
          </a:prstGeom>
        </p:spPr>
        <p:txBody>
          <a:bodyPr wrap="square">
            <a:spAutoFit/>
          </a:bodyPr>
          <a:lstStyle/>
          <a:p>
            <a:r>
              <a:rPr lang="en-GB" sz="5400" b="1" dirty="0"/>
              <a:t>   Seeking Growth</a:t>
            </a:r>
          </a:p>
          <a:p>
            <a:r>
              <a:rPr lang="en-GB" sz="5400" b="1" dirty="0"/>
              <a:t>* Using Disciplines *</a:t>
            </a:r>
          </a:p>
          <a:p>
            <a:r>
              <a:rPr lang="en-GB" sz="5400" b="1" dirty="0"/>
              <a:t>   Engaging Mission</a:t>
            </a:r>
          </a:p>
          <a:p>
            <a:r>
              <a:rPr lang="en-GB" sz="5400" b="1" dirty="0"/>
              <a:t>   Sharing Fellowship</a:t>
            </a:r>
          </a:p>
        </p:txBody>
      </p:sp>
      <p:pic>
        <p:nvPicPr>
          <p:cNvPr id="8" name="Picture 7">
            <a:extLst>
              <a:ext uri="{FF2B5EF4-FFF2-40B4-BE49-F238E27FC236}">
                <a16:creationId xmlns:a16="http://schemas.microsoft.com/office/drawing/2014/main" id="{A75231AD-7B16-5642-BE41-DBC08B19A2D6}"/>
              </a:ext>
            </a:extLst>
          </p:cNvPr>
          <p:cNvPicPr>
            <a:picLocks noChangeAspect="1"/>
          </p:cNvPicPr>
          <p:nvPr/>
        </p:nvPicPr>
        <p:blipFill>
          <a:blip r:embed="rId6"/>
          <a:stretch>
            <a:fillRect/>
          </a:stretch>
        </p:blipFill>
        <p:spPr>
          <a:xfrm>
            <a:off x="273050" y="374650"/>
            <a:ext cx="2546350" cy="708383"/>
          </a:xfrm>
          <a:prstGeom prst="rect">
            <a:avLst/>
          </a:prstGeom>
        </p:spPr>
      </p:pic>
    </p:spTree>
    <p:extLst>
      <p:ext uri="{BB962C8B-B14F-4D97-AF65-F5344CB8AC3E}">
        <p14:creationId xmlns:p14="http://schemas.microsoft.com/office/powerpoint/2010/main" val="3023131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894306F-253E-3F48-8061-200E3BBCCFDB}"/>
              </a:ext>
            </a:extLst>
          </p:cNvPr>
          <p:cNvPicPr>
            <a:picLocks noChangeAspect="1"/>
          </p:cNvPicPr>
          <p:nvPr/>
        </p:nvPicPr>
        <p:blipFill>
          <a:blip r:embed="rId3"/>
          <a:stretch>
            <a:fillRect/>
          </a:stretch>
        </p:blipFill>
        <p:spPr>
          <a:xfrm>
            <a:off x="0" y="3567529"/>
            <a:ext cx="12192000" cy="3302000"/>
          </a:xfrm>
          <a:prstGeom prst="rect">
            <a:avLst/>
          </a:prstGeom>
        </p:spPr>
      </p:pic>
      <p:pic>
        <p:nvPicPr>
          <p:cNvPr id="5" name="Picture 4">
            <a:extLst>
              <a:ext uri="{FF2B5EF4-FFF2-40B4-BE49-F238E27FC236}">
                <a16:creationId xmlns:a16="http://schemas.microsoft.com/office/drawing/2014/main" id="{3474A553-3700-0C4C-B8D0-B054F5ADABC1}"/>
              </a:ext>
            </a:extLst>
          </p:cNvPr>
          <p:cNvPicPr>
            <a:picLocks noChangeAspect="1"/>
          </p:cNvPicPr>
          <p:nvPr/>
        </p:nvPicPr>
        <p:blipFill>
          <a:blip r:embed="rId4"/>
          <a:stretch>
            <a:fillRect/>
          </a:stretch>
        </p:blipFill>
        <p:spPr>
          <a:xfrm>
            <a:off x="419100" y="2743200"/>
            <a:ext cx="4103739" cy="4114800"/>
          </a:xfrm>
          <a:prstGeom prst="rect">
            <a:avLst/>
          </a:prstGeom>
        </p:spPr>
      </p:pic>
      <p:pic>
        <p:nvPicPr>
          <p:cNvPr id="7" name="Picture 6">
            <a:extLst>
              <a:ext uri="{FF2B5EF4-FFF2-40B4-BE49-F238E27FC236}">
                <a16:creationId xmlns:a16="http://schemas.microsoft.com/office/drawing/2014/main" id="{3D631896-E9D9-4244-B0F5-F82FF24116E2}"/>
              </a:ext>
            </a:extLst>
          </p:cNvPr>
          <p:cNvPicPr>
            <a:picLocks noChangeAspect="1"/>
          </p:cNvPicPr>
          <p:nvPr/>
        </p:nvPicPr>
        <p:blipFill>
          <a:blip r:embed="rId5"/>
          <a:stretch>
            <a:fillRect/>
          </a:stretch>
        </p:blipFill>
        <p:spPr>
          <a:xfrm>
            <a:off x="0" y="0"/>
            <a:ext cx="12192000" cy="1784164"/>
          </a:xfrm>
          <a:prstGeom prst="rect">
            <a:avLst/>
          </a:prstGeom>
        </p:spPr>
      </p:pic>
      <p:sp>
        <p:nvSpPr>
          <p:cNvPr id="6" name="Rectangle 5">
            <a:extLst>
              <a:ext uri="{FF2B5EF4-FFF2-40B4-BE49-F238E27FC236}">
                <a16:creationId xmlns:a16="http://schemas.microsoft.com/office/drawing/2014/main" id="{F18F028C-4C48-7348-B872-E9F8D12DAF95}"/>
              </a:ext>
            </a:extLst>
          </p:cNvPr>
          <p:cNvSpPr/>
          <p:nvPr/>
        </p:nvSpPr>
        <p:spPr>
          <a:xfrm>
            <a:off x="3657601" y="1028313"/>
            <a:ext cx="8534399" cy="4524315"/>
          </a:xfrm>
          <a:prstGeom prst="rect">
            <a:avLst/>
          </a:prstGeom>
        </p:spPr>
        <p:txBody>
          <a:bodyPr wrap="square">
            <a:spAutoFit/>
          </a:bodyPr>
          <a:lstStyle/>
          <a:p>
            <a:r>
              <a:rPr lang="en-GB" sz="4800" b="1" u="sng" dirty="0"/>
              <a:t>Prayer</a:t>
            </a:r>
            <a:r>
              <a:rPr lang="en-GB" sz="4800" b="1" dirty="0"/>
              <a:t> (e.g. Matthew 6.5-11)</a:t>
            </a:r>
          </a:p>
          <a:p>
            <a:r>
              <a:rPr lang="en-GB" sz="4800" b="1" u="sng" dirty="0"/>
              <a:t>Bible Reading</a:t>
            </a:r>
            <a:r>
              <a:rPr lang="en-GB" sz="4800" b="1" dirty="0"/>
              <a:t> (e.g. Psalm 119) </a:t>
            </a:r>
          </a:p>
          <a:p>
            <a:r>
              <a:rPr lang="en-GB" sz="4800" b="1" u="sng" dirty="0"/>
              <a:t>Fellowship</a:t>
            </a:r>
            <a:r>
              <a:rPr lang="en-GB" sz="4800" b="1" dirty="0"/>
              <a:t> (e.g. Hebrews 10.23)</a:t>
            </a:r>
          </a:p>
          <a:p>
            <a:pPr lvl="0"/>
            <a:r>
              <a:rPr lang="en-GB" sz="4800" b="1" u="sng" dirty="0"/>
              <a:t>Fasting</a:t>
            </a:r>
            <a:r>
              <a:rPr lang="en-GB" sz="4800" b="1" dirty="0"/>
              <a:t> </a:t>
            </a:r>
            <a:r>
              <a:rPr lang="en-GB" sz="4800" b="1" dirty="0">
                <a:solidFill>
                  <a:prstClr val="black"/>
                </a:solidFill>
              </a:rPr>
              <a:t>(e.g. Matthew 6.16-18)</a:t>
            </a:r>
          </a:p>
          <a:p>
            <a:r>
              <a:rPr lang="en-GB" sz="4800" b="1" u="sng" dirty="0"/>
              <a:t>Communion</a:t>
            </a:r>
            <a:r>
              <a:rPr lang="en-GB" sz="4800" b="1" dirty="0"/>
              <a:t> or Lord’s Supper </a:t>
            </a:r>
          </a:p>
          <a:p>
            <a:r>
              <a:rPr lang="en-GB" sz="4800" b="1" dirty="0"/>
              <a:t>(1 Corinthians 11.23-26)</a:t>
            </a:r>
          </a:p>
        </p:txBody>
      </p:sp>
      <p:pic>
        <p:nvPicPr>
          <p:cNvPr id="8" name="Picture 7">
            <a:extLst>
              <a:ext uri="{FF2B5EF4-FFF2-40B4-BE49-F238E27FC236}">
                <a16:creationId xmlns:a16="http://schemas.microsoft.com/office/drawing/2014/main" id="{A75231AD-7B16-5642-BE41-DBC08B19A2D6}"/>
              </a:ext>
            </a:extLst>
          </p:cNvPr>
          <p:cNvPicPr>
            <a:picLocks noChangeAspect="1"/>
          </p:cNvPicPr>
          <p:nvPr/>
        </p:nvPicPr>
        <p:blipFill>
          <a:blip r:embed="rId6"/>
          <a:stretch>
            <a:fillRect/>
          </a:stretch>
        </p:blipFill>
        <p:spPr>
          <a:xfrm>
            <a:off x="273050" y="374650"/>
            <a:ext cx="2546350" cy="708383"/>
          </a:xfrm>
          <a:prstGeom prst="rect">
            <a:avLst/>
          </a:prstGeom>
        </p:spPr>
      </p:pic>
    </p:spTree>
    <p:extLst>
      <p:ext uri="{BB962C8B-B14F-4D97-AF65-F5344CB8AC3E}">
        <p14:creationId xmlns:p14="http://schemas.microsoft.com/office/powerpoint/2010/main" val="189149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894306F-253E-3F48-8061-200E3BBCCFDB}"/>
              </a:ext>
            </a:extLst>
          </p:cNvPr>
          <p:cNvPicPr>
            <a:picLocks noChangeAspect="1"/>
          </p:cNvPicPr>
          <p:nvPr/>
        </p:nvPicPr>
        <p:blipFill>
          <a:blip r:embed="rId3"/>
          <a:stretch>
            <a:fillRect/>
          </a:stretch>
        </p:blipFill>
        <p:spPr>
          <a:xfrm>
            <a:off x="0" y="3567529"/>
            <a:ext cx="12192000" cy="3302000"/>
          </a:xfrm>
          <a:prstGeom prst="rect">
            <a:avLst/>
          </a:prstGeom>
        </p:spPr>
      </p:pic>
      <p:pic>
        <p:nvPicPr>
          <p:cNvPr id="5" name="Picture 4">
            <a:extLst>
              <a:ext uri="{FF2B5EF4-FFF2-40B4-BE49-F238E27FC236}">
                <a16:creationId xmlns:a16="http://schemas.microsoft.com/office/drawing/2014/main" id="{3474A553-3700-0C4C-B8D0-B054F5ADABC1}"/>
              </a:ext>
            </a:extLst>
          </p:cNvPr>
          <p:cNvPicPr>
            <a:picLocks noChangeAspect="1"/>
          </p:cNvPicPr>
          <p:nvPr/>
        </p:nvPicPr>
        <p:blipFill>
          <a:blip r:embed="rId4"/>
          <a:stretch>
            <a:fillRect/>
          </a:stretch>
        </p:blipFill>
        <p:spPr>
          <a:xfrm>
            <a:off x="419100" y="2743200"/>
            <a:ext cx="4103739" cy="4114800"/>
          </a:xfrm>
          <a:prstGeom prst="rect">
            <a:avLst/>
          </a:prstGeom>
        </p:spPr>
      </p:pic>
      <p:pic>
        <p:nvPicPr>
          <p:cNvPr id="7" name="Picture 6">
            <a:extLst>
              <a:ext uri="{FF2B5EF4-FFF2-40B4-BE49-F238E27FC236}">
                <a16:creationId xmlns:a16="http://schemas.microsoft.com/office/drawing/2014/main" id="{3D631896-E9D9-4244-B0F5-F82FF24116E2}"/>
              </a:ext>
            </a:extLst>
          </p:cNvPr>
          <p:cNvPicPr>
            <a:picLocks noChangeAspect="1"/>
          </p:cNvPicPr>
          <p:nvPr/>
        </p:nvPicPr>
        <p:blipFill>
          <a:blip r:embed="rId5"/>
          <a:stretch>
            <a:fillRect/>
          </a:stretch>
        </p:blipFill>
        <p:spPr>
          <a:xfrm>
            <a:off x="0" y="0"/>
            <a:ext cx="12192000" cy="1784164"/>
          </a:xfrm>
          <a:prstGeom prst="rect">
            <a:avLst/>
          </a:prstGeom>
        </p:spPr>
      </p:pic>
      <p:sp>
        <p:nvSpPr>
          <p:cNvPr id="6" name="Rectangle 5">
            <a:extLst>
              <a:ext uri="{FF2B5EF4-FFF2-40B4-BE49-F238E27FC236}">
                <a16:creationId xmlns:a16="http://schemas.microsoft.com/office/drawing/2014/main" id="{F18F028C-4C48-7348-B872-E9F8D12DAF95}"/>
              </a:ext>
            </a:extLst>
          </p:cNvPr>
          <p:cNvSpPr/>
          <p:nvPr/>
        </p:nvSpPr>
        <p:spPr>
          <a:xfrm>
            <a:off x="4941939" y="374650"/>
            <a:ext cx="6232746" cy="6001643"/>
          </a:xfrm>
          <a:prstGeom prst="rect">
            <a:avLst/>
          </a:prstGeom>
        </p:spPr>
        <p:txBody>
          <a:bodyPr wrap="square">
            <a:spAutoFit/>
          </a:bodyPr>
          <a:lstStyle/>
          <a:p>
            <a:r>
              <a:rPr lang="en-GB" sz="4800" b="1" u="sng" dirty="0"/>
              <a:t>Disciplines as a place of ‘encounter’</a:t>
            </a:r>
          </a:p>
          <a:p>
            <a:r>
              <a:rPr lang="en-GB" sz="4800" b="1" dirty="0"/>
              <a:t>Here is where we encounter God </a:t>
            </a:r>
          </a:p>
          <a:p>
            <a:r>
              <a:rPr lang="en-GB" sz="4800" b="1" dirty="0"/>
              <a:t>Matthew 6.6, 9-13, 16,19-21</a:t>
            </a:r>
          </a:p>
          <a:p>
            <a:r>
              <a:rPr lang="en-GB" sz="4800" b="1" dirty="0"/>
              <a:t>God rewards us – with his very self</a:t>
            </a:r>
          </a:p>
        </p:txBody>
      </p:sp>
      <p:pic>
        <p:nvPicPr>
          <p:cNvPr id="8" name="Picture 7">
            <a:extLst>
              <a:ext uri="{FF2B5EF4-FFF2-40B4-BE49-F238E27FC236}">
                <a16:creationId xmlns:a16="http://schemas.microsoft.com/office/drawing/2014/main" id="{A75231AD-7B16-5642-BE41-DBC08B19A2D6}"/>
              </a:ext>
            </a:extLst>
          </p:cNvPr>
          <p:cNvPicPr>
            <a:picLocks noChangeAspect="1"/>
          </p:cNvPicPr>
          <p:nvPr/>
        </p:nvPicPr>
        <p:blipFill>
          <a:blip r:embed="rId6"/>
          <a:stretch>
            <a:fillRect/>
          </a:stretch>
        </p:blipFill>
        <p:spPr>
          <a:xfrm>
            <a:off x="273050" y="374650"/>
            <a:ext cx="2546350" cy="708383"/>
          </a:xfrm>
          <a:prstGeom prst="rect">
            <a:avLst/>
          </a:prstGeom>
        </p:spPr>
      </p:pic>
    </p:spTree>
    <p:extLst>
      <p:ext uri="{BB962C8B-B14F-4D97-AF65-F5344CB8AC3E}">
        <p14:creationId xmlns:p14="http://schemas.microsoft.com/office/powerpoint/2010/main" val="1270048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894306F-253E-3F48-8061-200E3BBCCFDB}"/>
              </a:ext>
            </a:extLst>
          </p:cNvPr>
          <p:cNvPicPr>
            <a:picLocks noChangeAspect="1"/>
          </p:cNvPicPr>
          <p:nvPr/>
        </p:nvPicPr>
        <p:blipFill>
          <a:blip r:embed="rId3"/>
          <a:stretch>
            <a:fillRect/>
          </a:stretch>
        </p:blipFill>
        <p:spPr>
          <a:xfrm>
            <a:off x="0" y="3567529"/>
            <a:ext cx="12192000" cy="3302000"/>
          </a:xfrm>
          <a:prstGeom prst="rect">
            <a:avLst/>
          </a:prstGeom>
        </p:spPr>
      </p:pic>
      <p:pic>
        <p:nvPicPr>
          <p:cNvPr id="5" name="Picture 4">
            <a:extLst>
              <a:ext uri="{FF2B5EF4-FFF2-40B4-BE49-F238E27FC236}">
                <a16:creationId xmlns:a16="http://schemas.microsoft.com/office/drawing/2014/main" id="{3474A553-3700-0C4C-B8D0-B054F5ADABC1}"/>
              </a:ext>
            </a:extLst>
          </p:cNvPr>
          <p:cNvPicPr>
            <a:picLocks noChangeAspect="1"/>
          </p:cNvPicPr>
          <p:nvPr/>
        </p:nvPicPr>
        <p:blipFill>
          <a:blip r:embed="rId4"/>
          <a:stretch>
            <a:fillRect/>
          </a:stretch>
        </p:blipFill>
        <p:spPr>
          <a:xfrm>
            <a:off x="419100" y="2743200"/>
            <a:ext cx="4103739" cy="4114800"/>
          </a:xfrm>
          <a:prstGeom prst="rect">
            <a:avLst/>
          </a:prstGeom>
        </p:spPr>
      </p:pic>
      <p:pic>
        <p:nvPicPr>
          <p:cNvPr id="7" name="Picture 6">
            <a:extLst>
              <a:ext uri="{FF2B5EF4-FFF2-40B4-BE49-F238E27FC236}">
                <a16:creationId xmlns:a16="http://schemas.microsoft.com/office/drawing/2014/main" id="{3D631896-E9D9-4244-B0F5-F82FF24116E2}"/>
              </a:ext>
            </a:extLst>
          </p:cNvPr>
          <p:cNvPicPr>
            <a:picLocks noChangeAspect="1"/>
          </p:cNvPicPr>
          <p:nvPr/>
        </p:nvPicPr>
        <p:blipFill>
          <a:blip r:embed="rId5"/>
          <a:stretch>
            <a:fillRect/>
          </a:stretch>
        </p:blipFill>
        <p:spPr>
          <a:xfrm>
            <a:off x="0" y="0"/>
            <a:ext cx="12192000" cy="1784164"/>
          </a:xfrm>
          <a:prstGeom prst="rect">
            <a:avLst/>
          </a:prstGeom>
        </p:spPr>
      </p:pic>
      <p:sp>
        <p:nvSpPr>
          <p:cNvPr id="6" name="Rectangle 5">
            <a:extLst>
              <a:ext uri="{FF2B5EF4-FFF2-40B4-BE49-F238E27FC236}">
                <a16:creationId xmlns:a16="http://schemas.microsoft.com/office/drawing/2014/main" id="{F18F028C-4C48-7348-B872-E9F8D12DAF95}"/>
              </a:ext>
            </a:extLst>
          </p:cNvPr>
          <p:cNvSpPr/>
          <p:nvPr/>
        </p:nvSpPr>
        <p:spPr>
          <a:xfrm>
            <a:off x="5132440" y="1648170"/>
            <a:ext cx="6640460" cy="4524315"/>
          </a:xfrm>
          <a:prstGeom prst="rect">
            <a:avLst/>
          </a:prstGeom>
        </p:spPr>
        <p:txBody>
          <a:bodyPr wrap="square">
            <a:spAutoFit/>
          </a:bodyPr>
          <a:lstStyle/>
          <a:p>
            <a:r>
              <a:rPr lang="en-GB" sz="4800" b="1" u="sng" dirty="0"/>
              <a:t>Spiritual Disciplines are</a:t>
            </a:r>
          </a:p>
          <a:p>
            <a:r>
              <a:rPr lang="en-GB" sz="4800" b="1" u="sng" dirty="0"/>
              <a:t>Means of Grace </a:t>
            </a:r>
          </a:p>
          <a:p>
            <a:r>
              <a:rPr lang="en-GB" sz="4800" b="1" dirty="0"/>
              <a:t>They are means to pursue God </a:t>
            </a:r>
          </a:p>
          <a:p>
            <a:r>
              <a:rPr lang="en-GB" sz="4800" b="1" dirty="0"/>
              <a:t>God ‘blesses’ us through them </a:t>
            </a:r>
          </a:p>
        </p:txBody>
      </p:sp>
      <p:pic>
        <p:nvPicPr>
          <p:cNvPr id="8" name="Picture 7">
            <a:extLst>
              <a:ext uri="{FF2B5EF4-FFF2-40B4-BE49-F238E27FC236}">
                <a16:creationId xmlns:a16="http://schemas.microsoft.com/office/drawing/2014/main" id="{A75231AD-7B16-5642-BE41-DBC08B19A2D6}"/>
              </a:ext>
            </a:extLst>
          </p:cNvPr>
          <p:cNvPicPr>
            <a:picLocks noChangeAspect="1"/>
          </p:cNvPicPr>
          <p:nvPr/>
        </p:nvPicPr>
        <p:blipFill>
          <a:blip r:embed="rId6"/>
          <a:stretch>
            <a:fillRect/>
          </a:stretch>
        </p:blipFill>
        <p:spPr>
          <a:xfrm>
            <a:off x="273050" y="374650"/>
            <a:ext cx="2546350" cy="708383"/>
          </a:xfrm>
          <a:prstGeom prst="rect">
            <a:avLst/>
          </a:prstGeom>
        </p:spPr>
      </p:pic>
    </p:spTree>
    <p:extLst>
      <p:ext uri="{BB962C8B-B14F-4D97-AF65-F5344CB8AC3E}">
        <p14:creationId xmlns:p14="http://schemas.microsoft.com/office/powerpoint/2010/main" val="3325971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894306F-253E-3F48-8061-200E3BBCCFDB}"/>
              </a:ext>
            </a:extLst>
          </p:cNvPr>
          <p:cNvPicPr>
            <a:picLocks noChangeAspect="1"/>
          </p:cNvPicPr>
          <p:nvPr/>
        </p:nvPicPr>
        <p:blipFill>
          <a:blip r:embed="rId3"/>
          <a:stretch>
            <a:fillRect/>
          </a:stretch>
        </p:blipFill>
        <p:spPr>
          <a:xfrm>
            <a:off x="0" y="3567529"/>
            <a:ext cx="12192000" cy="3302000"/>
          </a:xfrm>
          <a:prstGeom prst="rect">
            <a:avLst/>
          </a:prstGeom>
        </p:spPr>
      </p:pic>
      <p:pic>
        <p:nvPicPr>
          <p:cNvPr id="5" name="Picture 4">
            <a:extLst>
              <a:ext uri="{FF2B5EF4-FFF2-40B4-BE49-F238E27FC236}">
                <a16:creationId xmlns:a16="http://schemas.microsoft.com/office/drawing/2014/main" id="{3474A553-3700-0C4C-B8D0-B054F5ADABC1}"/>
              </a:ext>
            </a:extLst>
          </p:cNvPr>
          <p:cNvPicPr>
            <a:picLocks noChangeAspect="1"/>
          </p:cNvPicPr>
          <p:nvPr/>
        </p:nvPicPr>
        <p:blipFill>
          <a:blip r:embed="rId4"/>
          <a:stretch>
            <a:fillRect/>
          </a:stretch>
        </p:blipFill>
        <p:spPr>
          <a:xfrm>
            <a:off x="419100" y="2743200"/>
            <a:ext cx="4103739" cy="4114800"/>
          </a:xfrm>
          <a:prstGeom prst="rect">
            <a:avLst/>
          </a:prstGeom>
        </p:spPr>
      </p:pic>
      <p:pic>
        <p:nvPicPr>
          <p:cNvPr id="7" name="Picture 6">
            <a:extLst>
              <a:ext uri="{FF2B5EF4-FFF2-40B4-BE49-F238E27FC236}">
                <a16:creationId xmlns:a16="http://schemas.microsoft.com/office/drawing/2014/main" id="{3D631896-E9D9-4244-B0F5-F82FF24116E2}"/>
              </a:ext>
            </a:extLst>
          </p:cNvPr>
          <p:cNvPicPr>
            <a:picLocks noChangeAspect="1"/>
          </p:cNvPicPr>
          <p:nvPr/>
        </p:nvPicPr>
        <p:blipFill>
          <a:blip r:embed="rId5"/>
          <a:stretch>
            <a:fillRect/>
          </a:stretch>
        </p:blipFill>
        <p:spPr>
          <a:xfrm>
            <a:off x="0" y="0"/>
            <a:ext cx="12192000" cy="1784164"/>
          </a:xfrm>
          <a:prstGeom prst="rect">
            <a:avLst/>
          </a:prstGeom>
        </p:spPr>
      </p:pic>
      <p:sp>
        <p:nvSpPr>
          <p:cNvPr id="6" name="Rectangle 5">
            <a:extLst>
              <a:ext uri="{FF2B5EF4-FFF2-40B4-BE49-F238E27FC236}">
                <a16:creationId xmlns:a16="http://schemas.microsoft.com/office/drawing/2014/main" id="{F18F028C-4C48-7348-B872-E9F8D12DAF95}"/>
              </a:ext>
            </a:extLst>
          </p:cNvPr>
          <p:cNvSpPr/>
          <p:nvPr/>
        </p:nvSpPr>
        <p:spPr>
          <a:xfrm>
            <a:off x="5132440" y="1648170"/>
            <a:ext cx="6232746" cy="3046988"/>
          </a:xfrm>
          <a:prstGeom prst="rect">
            <a:avLst/>
          </a:prstGeom>
        </p:spPr>
        <p:txBody>
          <a:bodyPr wrap="square">
            <a:spAutoFit/>
          </a:bodyPr>
          <a:lstStyle/>
          <a:p>
            <a:pPr algn="ctr"/>
            <a:r>
              <a:rPr lang="en-GB" sz="4800" b="1" dirty="0"/>
              <a:t>Our culture militates against disciplined engagement with spiritual disciplines </a:t>
            </a:r>
          </a:p>
        </p:txBody>
      </p:sp>
      <p:pic>
        <p:nvPicPr>
          <p:cNvPr id="8" name="Picture 7">
            <a:extLst>
              <a:ext uri="{FF2B5EF4-FFF2-40B4-BE49-F238E27FC236}">
                <a16:creationId xmlns:a16="http://schemas.microsoft.com/office/drawing/2014/main" id="{A75231AD-7B16-5642-BE41-DBC08B19A2D6}"/>
              </a:ext>
            </a:extLst>
          </p:cNvPr>
          <p:cNvPicPr>
            <a:picLocks noChangeAspect="1"/>
          </p:cNvPicPr>
          <p:nvPr/>
        </p:nvPicPr>
        <p:blipFill>
          <a:blip r:embed="rId6"/>
          <a:stretch>
            <a:fillRect/>
          </a:stretch>
        </p:blipFill>
        <p:spPr>
          <a:xfrm>
            <a:off x="273050" y="374650"/>
            <a:ext cx="2546350" cy="708383"/>
          </a:xfrm>
          <a:prstGeom prst="rect">
            <a:avLst/>
          </a:prstGeom>
        </p:spPr>
      </p:pic>
    </p:spTree>
    <p:extLst>
      <p:ext uri="{BB962C8B-B14F-4D97-AF65-F5344CB8AC3E}">
        <p14:creationId xmlns:p14="http://schemas.microsoft.com/office/powerpoint/2010/main" val="1444443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894306F-253E-3F48-8061-200E3BBCCFDB}"/>
              </a:ext>
            </a:extLst>
          </p:cNvPr>
          <p:cNvPicPr>
            <a:picLocks noChangeAspect="1"/>
          </p:cNvPicPr>
          <p:nvPr/>
        </p:nvPicPr>
        <p:blipFill>
          <a:blip r:embed="rId3"/>
          <a:stretch>
            <a:fillRect/>
          </a:stretch>
        </p:blipFill>
        <p:spPr>
          <a:xfrm>
            <a:off x="0" y="3567529"/>
            <a:ext cx="12192000" cy="3302000"/>
          </a:xfrm>
          <a:prstGeom prst="rect">
            <a:avLst/>
          </a:prstGeom>
        </p:spPr>
      </p:pic>
      <p:pic>
        <p:nvPicPr>
          <p:cNvPr id="5" name="Picture 4">
            <a:extLst>
              <a:ext uri="{FF2B5EF4-FFF2-40B4-BE49-F238E27FC236}">
                <a16:creationId xmlns:a16="http://schemas.microsoft.com/office/drawing/2014/main" id="{3474A553-3700-0C4C-B8D0-B054F5ADABC1}"/>
              </a:ext>
            </a:extLst>
          </p:cNvPr>
          <p:cNvPicPr>
            <a:picLocks noChangeAspect="1"/>
          </p:cNvPicPr>
          <p:nvPr/>
        </p:nvPicPr>
        <p:blipFill>
          <a:blip r:embed="rId4"/>
          <a:stretch>
            <a:fillRect/>
          </a:stretch>
        </p:blipFill>
        <p:spPr>
          <a:xfrm>
            <a:off x="419100" y="2743200"/>
            <a:ext cx="4103739" cy="4114800"/>
          </a:xfrm>
          <a:prstGeom prst="rect">
            <a:avLst/>
          </a:prstGeom>
        </p:spPr>
      </p:pic>
      <p:pic>
        <p:nvPicPr>
          <p:cNvPr id="7" name="Picture 6">
            <a:extLst>
              <a:ext uri="{FF2B5EF4-FFF2-40B4-BE49-F238E27FC236}">
                <a16:creationId xmlns:a16="http://schemas.microsoft.com/office/drawing/2014/main" id="{3D631896-E9D9-4244-B0F5-F82FF24116E2}"/>
              </a:ext>
            </a:extLst>
          </p:cNvPr>
          <p:cNvPicPr>
            <a:picLocks noChangeAspect="1"/>
          </p:cNvPicPr>
          <p:nvPr/>
        </p:nvPicPr>
        <p:blipFill>
          <a:blip r:embed="rId5"/>
          <a:stretch>
            <a:fillRect/>
          </a:stretch>
        </p:blipFill>
        <p:spPr>
          <a:xfrm>
            <a:off x="0" y="0"/>
            <a:ext cx="12192000" cy="1784164"/>
          </a:xfrm>
          <a:prstGeom prst="rect">
            <a:avLst/>
          </a:prstGeom>
        </p:spPr>
      </p:pic>
      <p:sp>
        <p:nvSpPr>
          <p:cNvPr id="6" name="Rectangle 5">
            <a:extLst>
              <a:ext uri="{FF2B5EF4-FFF2-40B4-BE49-F238E27FC236}">
                <a16:creationId xmlns:a16="http://schemas.microsoft.com/office/drawing/2014/main" id="{F18F028C-4C48-7348-B872-E9F8D12DAF95}"/>
              </a:ext>
            </a:extLst>
          </p:cNvPr>
          <p:cNvSpPr/>
          <p:nvPr/>
        </p:nvSpPr>
        <p:spPr>
          <a:xfrm>
            <a:off x="3809926" y="374650"/>
            <a:ext cx="8534399" cy="526297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800" b="1" i="0" u="sng" strike="noStrike" kern="1200" cap="none" spc="0" normalizeH="0" baseline="0" noProof="0" dirty="0">
                <a:ln>
                  <a:noFill/>
                </a:ln>
                <a:solidFill>
                  <a:prstClr val="black"/>
                </a:solidFill>
                <a:effectLst/>
                <a:uLnTx/>
                <a:uFillTx/>
                <a:latin typeface="Calibri" panose="020F0502020204030204"/>
                <a:ea typeface="+mn-ea"/>
                <a:cs typeface="+mn-cs"/>
              </a:rPr>
              <a:t>Dare to be disciplined 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0" normalizeH="0" baseline="0" noProof="0" dirty="0">
                <a:ln>
                  <a:noFill/>
                </a:ln>
                <a:solidFill>
                  <a:prstClr val="black"/>
                </a:solidFill>
                <a:effectLst/>
                <a:uLnTx/>
                <a:uFillTx/>
                <a:latin typeface="Calibri" panose="020F0502020204030204"/>
                <a:ea typeface="+mn-ea"/>
                <a:cs typeface="+mn-cs"/>
              </a:rPr>
              <a:t>Prayer (e.g. Matthew 6.5-11)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0" normalizeH="0" baseline="0" noProof="0" dirty="0">
                <a:ln>
                  <a:noFill/>
                </a:ln>
                <a:solidFill>
                  <a:prstClr val="black"/>
                </a:solidFill>
                <a:effectLst/>
                <a:uLnTx/>
                <a:uFillTx/>
                <a:latin typeface="Calibri" panose="020F0502020204030204"/>
                <a:ea typeface="+mn-ea"/>
                <a:cs typeface="+mn-cs"/>
              </a:rPr>
              <a:t>Bible Reading (e.g. Psalm 119)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0" normalizeH="0" baseline="0" noProof="0" dirty="0">
                <a:ln>
                  <a:noFill/>
                </a:ln>
                <a:solidFill>
                  <a:prstClr val="black"/>
                </a:solidFill>
                <a:effectLst/>
                <a:uLnTx/>
                <a:uFillTx/>
                <a:latin typeface="Calibri" panose="020F0502020204030204"/>
                <a:ea typeface="+mn-ea"/>
                <a:cs typeface="+mn-cs"/>
              </a:rPr>
              <a:t>Fellowship (e.g. Hebrews 10.23)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0" normalizeH="0" baseline="0" noProof="0" dirty="0">
                <a:ln>
                  <a:noFill/>
                </a:ln>
                <a:solidFill>
                  <a:prstClr val="black"/>
                </a:solidFill>
                <a:effectLst/>
                <a:uLnTx/>
                <a:uFillTx/>
                <a:latin typeface="Calibri" panose="020F0502020204030204"/>
                <a:ea typeface="+mn-ea"/>
                <a:cs typeface="+mn-cs"/>
              </a:rPr>
              <a:t>Fasting (e.g. Matthew 6.16-18)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0" normalizeH="0" baseline="0" noProof="0" dirty="0">
                <a:ln>
                  <a:noFill/>
                </a:ln>
                <a:solidFill>
                  <a:prstClr val="black"/>
                </a:solidFill>
                <a:effectLst/>
                <a:uLnTx/>
                <a:uFillTx/>
                <a:latin typeface="Calibri" panose="020F0502020204030204"/>
                <a:ea typeface="+mn-ea"/>
                <a:cs typeface="+mn-cs"/>
              </a:rPr>
              <a:t>Communion or Lord’s Supper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0" normalizeH="0" baseline="0" noProof="0" dirty="0">
                <a:ln>
                  <a:noFill/>
                </a:ln>
                <a:solidFill>
                  <a:prstClr val="black"/>
                </a:solidFill>
                <a:effectLst/>
                <a:uLnTx/>
                <a:uFillTx/>
                <a:latin typeface="Calibri" panose="020F0502020204030204"/>
                <a:ea typeface="+mn-ea"/>
                <a:cs typeface="+mn-cs"/>
              </a:rPr>
              <a:t>(1 Corinthians 11.23-26)</a:t>
            </a:r>
          </a:p>
        </p:txBody>
      </p:sp>
      <p:pic>
        <p:nvPicPr>
          <p:cNvPr id="8" name="Picture 7">
            <a:extLst>
              <a:ext uri="{FF2B5EF4-FFF2-40B4-BE49-F238E27FC236}">
                <a16:creationId xmlns:a16="http://schemas.microsoft.com/office/drawing/2014/main" id="{A75231AD-7B16-5642-BE41-DBC08B19A2D6}"/>
              </a:ext>
            </a:extLst>
          </p:cNvPr>
          <p:cNvPicPr>
            <a:picLocks noChangeAspect="1"/>
          </p:cNvPicPr>
          <p:nvPr/>
        </p:nvPicPr>
        <p:blipFill>
          <a:blip r:embed="rId6"/>
          <a:stretch>
            <a:fillRect/>
          </a:stretch>
        </p:blipFill>
        <p:spPr>
          <a:xfrm>
            <a:off x="273050" y="374650"/>
            <a:ext cx="2546350" cy="708383"/>
          </a:xfrm>
          <a:prstGeom prst="rect">
            <a:avLst/>
          </a:prstGeom>
        </p:spPr>
      </p:pic>
    </p:spTree>
    <p:extLst>
      <p:ext uri="{BB962C8B-B14F-4D97-AF65-F5344CB8AC3E}">
        <p14:creationId xmlns:p14="http://schemas.microsoft.com/office/powerpoint/2010/main" val="1534731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894306F-253E-3F48-8061-200E3BBCCFDB}"/>
              </a:ext>
            </a:extLst>
          </p:cNvPr>
          <p:cNvPicPr>
            <a:picLocks noChangeAspect="1"/>
          </p:cNvPicPr>
          <p:nvPr/>
        </p:nvPicPr>
        <p:blipFill>
          <a:blip r:embed="rId3"/>
          <a:stretch>
            <a:fillRect/>
          </a:stretch>
        </p:blipFill>
        <p:spPr>
          <a:xfrm>
            <a:off x="0" y="3556000"/>
            <a:ext cx="12192000" cy="3302000"/>
          </a:xfrm>
          <a:prstGeom prst="rect">
            <a:avLst/>
          </a:prstGeom>
        </p:spPr>
      </p:pic>
      <p:pic>
        <p:nvPicPr>
          <p:cNvPr id="5" name="Picture 4">
            <a:extLst>
              <a:ext uri="{FF2B5EF4-FFF2-40B4-BE49-F238E27FC236}">
                <a16:creationId xmlns:a16="http://schemas.microsoft.com/office/drawing/2014/main" id="{3474A553-3700-0C4C-B8D0-B054F5ADABC1}"/>
              </a:ext>
            </a:extLst>
          </p:cNvPr>
          <p:cNvPicPr>
            <a:picLocks noChangeAspect="1"/>
          </p:cNvPicPr>
          <p:nvPr/>
        </p:nvPicPr>
        <p:blipFill>
          <a:blip r:embed="rId4"/>
          <a:stretch>
            <a:fillRect/>
          </a:stretch>
        </p:blipFill>
        <p:spPr>
          <a:xfrm>
            <a:off x="419100" y="2743200"/>
            <a:ext cx="4103739" cy="4114800"/>
          </a:xfrm>
          <a:prstGeom prst="rect">
            <a:avLst/>
          </a:prstGeom>
        </p:spPr>
      </p:pic>
      <p:pic>
        <p:nvPicPr>
          <p:cNvPr id="7" name="Picture 6">
            <a:extLst>
              <a:ext uri="{FF2B5EF4-FFF2-40B4-BE49-F238E27FC236}">
                <a16:creationId xmlns:a16="http://schemas.microsoft.com/office/drawing/2014/main" id="{3D631896-E9D9-4244-B0F5-F82FF24116E2}"/>
              </a:ext>
            </a:extLst>
          </p:cNvPr>
          <p:cNvPicPr>
            <a:picLocks noChangeAspect="1"/>
          </p:cNvPicPr>
          <p:nvPr/>
        </p:nvPicPr>
        <p:blipFill>
          <a:blip r:embed="rId5"/>
          <a:stretch>
            <a:fillRect/>
          </a:stretch>
        </p:blipFill>
        <p:spPr>
          <a:xfrm>
            <a:off x="0" y="0"/>
            <a:ext cx="12192000" cy="1784164"/>
          </a:xfrm>
          <a:prstGeom prst="rect">
            <a:avLst/>
          </a:prstGeom>
        </p:spPr>
      </p:pic>
      <p:sp>
        <p:nvSpPr>
          <p:cNvPr id="6" name="Rectangle 5">
            <a:extLst>
              <a:ext uri="{FF2B5EF4-FFF2-40B4-BE49-F238E27FC236}">
                <a16:creationId xmlns:a16="http://schemas.microsoft.com/office/drawing/2014/main" id="{F18F028C-4C48-7348-B872-E9F8D12DAF95}"/>
              </a:ext>
            </a:extLst>
          </p:cNvPr>
          <p:cNvSpPr/>
          <p:nvPr/>
        </p:nvSpPr>
        <p:spPr>
          <a:xfrm>
            <a:off x="3479613" y="1589038"/>
            <a:ext cx="8102048" cy="5078313"/>
          </a:xfrm>
          <a:prstGeom prst="rect">
            <a:avLst/>
          </a:prstGeom>
        </p:spPr>
        <p:txBody>
          <a:bodyPr wrap="square">
            <a:spAutoFit/>
          </a:bodyPr>
          <a:lstStyle/>
          <a:p>
            <a:pPr algn="r"/>
            <a:r>
              <a:rPr lang="en-GB" sz="4800" b="1" dirty="0"/>
              <a:t>Patterns not Padlocks</a:t>
            </a:r>
          </a:p>
          <a:p>
            <a:pPr algn="r"/>
            <a:r>
              <a:rPr lang="en-GB" sz="4800" b="1" dirty="0"/>
              <a:t>Set aside a specific time</a:t>
            </a:r>
          </a:p>
          <a:p>
            <a:pPr algn="r"/>
            <a:r>
              <a:rPr lang="en-GB" sz="4800" b="1" dirty="0"/>
              <a:t>Plan what you’re going to do</a:t>
            </a:r>
          </a:p>
          <a:p>
            <a:pPr algn="r"/>
            <a:r>
              <a:rPr lang="en-GB" sz="4800" b="1" dirty="0"/>
              <a:t>Don’t give up and don’t feel defeated  </a:t>
            </a:r>
          </a:p>
          <a:p>
            <a:pPr algn="ctr"/>
            <a:endParaRPr lang="en-GB" sz="4800" b="1" dirty="0"/>
          </a:p>
          <a:p>
            <a:pPr algn="ctr"/>
            <a:endParaRPr lang="en-GB" sz="3600" b="1" dirty="0"/>
          </a:p>
        </p:txBody>
      </p:sp>
      <p:pic>
        <p:nvPicPr>
          <p:cNvPr id="8" name="Picture 7">
            <a:extLst>
              <a:ext uri="{FF2B5EF4-FFF2-40B4-BE49-F238E27FC236}">
                <a16:creationId xmlns:a16="http://schemas.microsoft.com/office/drawing/2014/main" id="{A75231AD-7B16-5642-BE41-DBC08B19A2D6}"/>
              </a:ext>
            </a:extLst>
          </p:cNvPr>
          <p:cNvPicPr>
            <a:picLocks noChangeAspect="1"/>
          </p:cNvPicPr>
          <p:nvPr/>
        </p:nvPicPr>
        <p:blipFill>
          <a:blip r:embed="rId6"/>
          <a:stretch>
            <a:fillRect/>
          </a:stretch>
        </p:blipFill>
        <p:spPr>
          <a:xfrm>
            <a:off x="273050" y="334893"/>
            <a:ext cx="2546350" cy="708383"/>
          </a:xfrm>
          <a:prstGeom prst="rect">
            <a:avLst/>
          </a:prstGeom>
        </p:spPr>
      </p:pic>
    </p:spTree>
    <p:extLst>
      <p:ext uri="{BB962C8B-B14F-4D97-AF65-F5344CB8AC3E}">
        <p14:creationId xmlns:p14="http://schemas.microsoft.com/office/powerpoint/2010/main" val="2233309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894306F-253E-3F48-8061-200E3BBCCFDB}"/>
              </a:ext>
            </a:extLst>
          </p:cNvPr>
          <p:cNvPicPr>
            <a:picLocks noChangeAspect="1"/>
          </p:cNvPicPr>
          <p:nvPr/>
        </p:nvPicPr>
        <p:blipFill>
          <a:blip r:embed="rId3"/>
          <a:stretch>
            <a:fillRect/>
          </a:stretch>
        </p:blipFill>
        <p:spPr>
          <a:xfrm>
            <a:off x="0" y="3556000"/>
            <a:ext cx="12192000" cy="3302000"/>
          </a:xfrm>
          <a:prstGeom prst="rect">
            <a:avLst/>
          </a:prstGeom>
        </p:spPr>
      </p:pic>
      <p:pic>
        <p:nvPicPr>
          <p:cNvPr id="5" name="Picture 4">
            <a:extLst>
              <a:ext uri="{FF2B5EF4-FFF2-40B4-BE49-F238E27FC236}">
                <a16:creationId xmlns:a16="http://schemas.microsoft.com/office/drawing/2014/main" id="{3474A553-3700-0C4C-B8D0-B054F5ADABC1}"/>
              </a:ext>
            </a:extLst>
          </p:cNvPr>
          <p:cNvPicPr>
            <a:picLocks noChangeAspect="1"/>
          </p:cNvPicPr>
          <p:nvPr/>
        </p:nvPicPr>
        <p:blipFill>
          <a:blip r:embed="rId4"/>
          <a:stretch>
            <a:fillRect/>
          </a:stretch>
        </p:blipFill>
        <p:spPr>
          <a:xfrm>
            <a:off x="419100" y="2743200"/>
            <a:ext cx="4103739" cy="4114800"/>
          </a:xfrm>
          <a:prstGeom prst="rect">
            <a:avLst/>
          </a:prstGeom>
        </p:spPr>
      </p:pic>
      <p:pic>
        <p:nvPicPr>
          <p:cNvPr id="7" name="Picture 6">
            <a:extLst>
              <a:ext uri="{FF2B5EF4-FFF2-40B4-BE49-F238E27FC236}">
                <a16:creationId xmlns:a16="http://schemas.microsoft.com/office/drawing/2014/main" id="{3D631896-E9D9-4244-B0F5-F82FF24116E2}"/>
              </a:ext>
            </a:extLst>
          </p:cNvPr>
          <p:cNvPicPr>
            <a:picLocks noChangeAspect="1"/>
          </p:cNvPicPr>
          <p:nvPr/>
        </p:nvPicPr>
        <p:blipFill>
          <a:blip r:embed="rId5"/>
          <a:stretch>
            <a:fillRect/>
          </a:stretch>
        </p:blipFill>
        <p:spPr>
          <a:xfrm>
            <a:off x="0" y="0"/>
            <a:ext cx="12192000" cy="1784164"/>
          </a:xfrm>
          <a:prstGeom prst="rect">
            <a:avLst/>
          </a:prstGeom>
        </p:spPr>
      </p:pic>
      <p:sp>
        <p:nvSpPr>
          <p:cNvPr id="6" name="Rectangle 5">
            <a:extLst>
              <a:ext uri="{FF2B5EF4-FFF2-40B4-BE49-F238E27FC236}">
                <a16:creationId xmlns:a16="http://schemas.microsoft.com/office/drawing/2014/main" id="{F18F028C-4C48-7348-B872-E9F8D12DAF95}"/>
              </a:ext>
            </a:extLst>
          </p:cNvPr>
          <p:cNvSpPr/>
          <p:nvPr/>
        </p:nvSpPr>
        <p:spPr>
          <a:xfrm>
            <a:off x="1682358" y="360443"/>
            <a:ext cx="10182592" cy="5078313"/>
          </a:xfrm>
          <a:prstGeom prst="rect">
            <a:avLst/>
          </a:prstGeom>
        </p:spPr>
        <p:txBody>
          <a:bodyPr wrap="square">
            <a:spAutoFit/>
          </a:bodyPr>
          <a:lstStyle/>
          <a:p>
            <a:pPr algn="r"/>
            <a:r>
              <a:rPr lang="en-GB" sz="3600" b="1" dirty="0"/>
              <a:t>A daily rhythm of prayer </a:t>
            </a:r>
          </a:p>
          <a:p>
            <a:pPr algn="r"/>
            <a:r>
              <a:rPr lang="en-GB" sz="3600" b="1" dirty="0">
                <a:hlinkClick r:id="rId6"/>
              </a:rPr>
              <a:t>https://www.24-7prayer.com/dailydevotional</a:t>
            </a:r>
            <a:endParaRPr lang="en-GB" sz="3600" b="1" dirty="0"/>
          </a:p>
          <a:p>
            <a:pPr algn="r"/>
            <a:r>
              <a:rPr lang="en-GB" sz="3600" b="1" dirty="0">
                <a:hlinkClick r:id="rId7"/>
              </a:rPr>
              <a:t>https://www.bibleinoneyear.org/</a:t>
            </a:r>
            <a:r>
              <a:rPr lang="en-GB" sz="3600" b="1" dirty="0"/>
              <a:t> </a:t>
            </a:r>
          </a:p>
          <a:p>
            <a:pPr algn="ctr"/>
            <a:endParaRPr lang="en-GB" sz="3600" b="1" dirty="0"/>
          </a:p>
          <a:p>
            <a:pPr algn="r"/>
            <a:r>
              <a:rPr lang="en-GB" sz="3600" b="1" dirty="0"/>
              <a:t>Take time to meet with others</a:t>
            </a:r>
          </a:p>
          <a:p>
            <a:pPr algn="r"/>
            <a:r>
              <a:rPr lang="en-GB" sz="3600" b="1" dirty="0"/>
              <a:t>Small group, Gatherings </a:t>
            </a:r>
          </a:p>
          <a:p>
            <a:pPr algn="r"/>
            <a:endParaRPr lang="en-GB" sz="3600" b="1" dirty="0"/>
          </a:p>
          <a:p>
            <a:pPr algn="r"/>
            <a:r>
              <a:rPr lang="en-GB" sz="3600" b="1" dirty="0"/>
              <a:t>Be expectant as you come to God</a:t>
            </a:r>
          </a:p>
          <a:p>
            <a:pPr algn="r"/>
            <a:endParaRPr lang="en-GB" sz="3600" b="1" dirty="0"/>
          </a:p>
        </p:txBody>
      </p:sp>
      <p:pic>
        <p:nvPicPr>
          <p:cNvPr id="8" name="Picture 7">
            <a:extLst>
              <a:ext uri="{FF2B5EF4-FFF2-40B4-BE49-F238E27FC236}">
                <a16:creationId xmlns:a16="http://schemas.microsoft.com/office/drawing/2014/main" id="{A75231AD-7B16-5642-BE41-DBC08B19A2D6}"/>
              </a:ext>
            </a:extLst>
          </p:cNvPr>
          <p:cNvPicPr>
            <a:picLocks noChangeAspect="1"/>
          </p:cNvPicPr>
          <p:nvPr/>
        </p:nvPicPr>
        <p:blipFill>
          <a:blip r:embed="rId8"/>
          <a:stretch>
            <a:fillRect/>
          </a:stretch>
        </p:blipFill>
        <p:spPr>
          <a:xfrm>
            <a:off x="273050" y="334893"/>
            <a:ext cx="2546350" cy="708383"/>
          </a:xfrm>
          <a:prstGeom prst="rect">
            <a:avLst/>
          </a:prstGeom>
        </p:spPr>
      </p:pic>
      <p:sp>
        <p:nvSpPr>
          <p:cNvPr id="9" name="Rectangle 8">
            <a:extLst>
              <a:ext uri="{FF2B5EF4-FFF2-40B4-BE49-F238E27FC236}">
                <a16:creationId xmlns:a16="http://schemas.microsoft.com/office/drawing/2014/main" id="{C82E9178-3FFF-4D6C-B6E2-F1FAC42219E5}"/>
              </a:ext>
            </a:extLst>
          </p:cNvPr>
          <p:cNvSpPr/>
          <p:nvPr/>
        </p:nvSpPr>
        <p:spPr>
          <a:xfrm>
            <a:off x="4164037" y="4573954"/>
            <a:ext cx="8386766" cy="769441"/>
          </a:xfrm>
          <a:prstGeom prst="rect">
            <a:avLst/>
          </a:prstGeom>
        </p:spPr>
        <p:txBody>
          <a:bodyPr wrap="square">
            <a:spAutoFit/>
          </a:bodyPr>
          <a:lstStyle/>
          <a:p>
            <a:endParaRPr lang="en-GB" sz="4400" b="1" dirty="0"/>
          </a:p>
        </p:txBody>
      </p:sp>
      <p:pic>
        <p:nvPicPr>
          <p:cNvPr id="2" name="Picture 1">
            <a:extLst>
              <a:ext uri="{FF2B5EF4-FFF2-40B4-BE49-F238E27FC236}">
                <a16:creationId xmlns:a16="http://schemas.microsoft.com/office/drawing/2014/main" id="{424D3942-0C47-4BD5-88BA-4781C3D9FCEF}"/>
              </a:ext>
            </a:extLst>
          </p:cNvPr>
          <p:cNvPicPr>
            <a:picLocks noChangeAspect="1"/>
          </p:cNvPicPr>
          <p:nvPr/>
        </p:nvPicPr>
        <p:blipFill>
          <a:blip r:embed="rId9"/>
          <a:stretch>
            <a:fillRect/>
          </a:stretch>
        </p:blipFill>
        <p:spPr>
          <a:xfrm>
            <a:off x="247968" y="1624818"/>
            <a:ext cx="4446002" cy="4446002"/>
          </a:xfrm>
          <a:prstGeom prst="rect">
            <a:avLst/>
          </a:prstGeom>
        </p:spPr>
      </p:pic>
    </p:spTree>
    <p:extLst>
      <p:ext uri="{BB962C8B-B14F-4D97-AF65-F5344CB8AC3E}">
        <p14:creationId xmlns:p14="http://schemas.microsoft.com/office/powerpoint/2010/main" val="2895366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2F2F3698D71DB40B9309D265380E61A" ma:contentTypeVersion="7" ma:contentTypeDescription="Create a new document." ma:contentTypeScope="" ma:versionID="258ebd3d6ffccc4e342b08b6ec92d00e">
  <xsd:schema xmlns:xsd="http://www.w3.org/2001/XMLSchema" xmlns:xs="http://www.w3.org/2001/XMLSchema" xmlns:p="http://schemas.microsoft.com/office/2006/metadata/properties" xmlns:ns2="8145bb1d-ca89-48f5-8a03-ec3f69990983" targetNamespace="http://schemas.microsoft.com/office/2006/metadata/properties" ma:root="true" ma:fieldsID="21a16395506eb6b383d42dadd91a0f34" ns2:_="">
    <xsd:import namespace="8145bb1d-ca89-48f5-8a03-ec3f6999098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45bb1d-ca89-48f5-8a03-ec3f69990983"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F78B1DF-D14B-4DC4-A3E0-90230FCDF5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45bb1d-ca89-48f5-8a03-ec3f699909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D966F6E-6CEB-4207-8909-5ED5B91737D1}">
  <ds:schemaRefs>
    <ds:schemaRef ds:uri="http://schemas.microsoft.com/sharepoint/v3/contenttype/forms"/>
  </ds:schemaRefs>
</ds:datastoreItem>
</file>

<file path=customXml/itemProps3.xml><?xml version="1.0" encoding="utf-8"?>
<ds:datastoreItem xmlns:ds="http://schemas.openxmlformats.org/officeDocument/2006/customXml" ds:itemID="{71F919D6-710F-4C59-8267-5D9A48045E0C}">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8145bb1d-ca89-48f5-8a03-ec3f69990983"/>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2986</TotalTime>
  <Words>933</Words>
  <Application>Microsoft Office PowerPoint</Application>
  <PresentationFormat>Widescreen</PresentationFormat>
  <Paragraphs>94</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Seeking Growth in God’s Love</dc:title>
  <dc:creator>Matt Wright</dc:creator>
  <cp:lastModifiedBy>Peter Morden</cp:lastModifiedBy>
  <cp:revision>15</cp:revision>
  <cp:lastPrinted>2020-03-08T07:48:48Z</cp:lastPrinted>
  <dcterms:created xsi:type="dcterms:W3CDTF">2020-02-29T19:46:45Z</dcterms:created>
  <dcterms:modified xsi:type="dcterms:W3CDTF">2020-03-08T09:25:57Z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0x01010032F2F3698D71DB40B9309D265380E61A</vt:lpwstr>
  </property>
</Properties>
</file>