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59" r:id="rId5"/>
    <p:sldId id="261" r:id="rId6"/>
    <p:sldId id="257" r:id="rId7"/>
    <p:sldId id="262" r:id="rId8"/>
    <p:sldId id="269" r:id="rId9"/>
    <p:sldId id="264" r:id="rId10"/>
    <p:sldId id="263" r:id="rId11"/>
    <p:sldId id="266" r:id="rId12"/>
    <p:sldId id="267" r:id="rId13"/>
    <p:sldId id="268" r:id="rId14"/>
    <p:sldId id="270" r:id="rId15"/>
    <p:sldId id="277" r:id="rId16"/>
    <p:sldId id="271" r:id="rId17"/>
    <p:sldId id="275" r:id="rId18"/>
    <p:sldId id="273" r:id="rId19"/>
    <p:sldId id="276" r:id="rId20"/>
    <p:sldId id="274" r:id="rId21"/>
    <p:sldId id="272"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82" y="5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D2069D-3142-43CF-8CED-88607C06ECB2}" type="datetimeFigureOut">
              <a:rPr lang="en-GB" smtClean="0"/>
              <a:t>01/04/2018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120323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2069D-3142-43CF-8CED-88607C06ECB2}" type="datetimeFigureOut">
              <a:rPr lang="en-GB" smtClean="0"/>
              <a:t>01/04/2018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723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8"/>
            <a:ext cx="2057400" cy="4876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868"/>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2069D-3142-43CF-8CED-88607C06ECB2}" type="datetimeFigureOut">
              <a:rPr lang="en-GB" smtClean="0"/>
              <a:t>01/04/2018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347245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2069D-3142-43CF-8CED-88607C06ECB2}" type="datetimeFigureOut">
              <a:rPr lang="en-GB" smtClean="0"/>
              <a:t>01/04/2018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196205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2069D-3142-43CF-8CED-88607C06ECB2}" type="datetimeFigureOut">
              <a:rPr lang="en-GB" smtClean="0"/>
              <a:t>01/04/2018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128651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D2069D-3142-43CF-8CED-88607C06ECB2}" type="datetimeFigureOut">
              <a:rPr lang="en-GB" smtClean="0"/>
              <a:t>01/04/2018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297710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D2069D-3142-43CF-8CED-88607C06ECB2}" type="datetimeFigureOut">
              <a:rPr lang="en-GB" smtClean="0"/>
              <a:t>01/04/2018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414394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D2069D-3142-43CF-8CED-88607C06ECB2}" type="datetimeFigureOut">
              <a:rPr lang="en-GB" smtClean="0"/>
              <a:t>01/04/2018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400801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2069D-3142-43CF-8CED-88607C06ECB2}" type="datetimeFigureOut">
              <a:rPr lang="en-GB" smtClean="0"/>
              <a:t>01/04/2018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31800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D2069D-3142-43CF-8CED-88607C06ECB2}" type="datetimeFigureOut">
              <a:rPr lang="en-GB" smtClean="0"/>
              <a:t>01/04/2018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295994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D2069D-3142-43CF-8CED-88607C06ECB2}" type="datetimeFigureOut">
              <a:rPr lang="en-GB" smtClean="0"/>
              <a:t>01/04/2018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A2C0DA-EAFD-4BE4-BA85-4A841BF8D63E}" type="slidenum">
              <a:rPr lang="en-GB" smtClean="0"/>
              <a:t>‹#›</a:t>
            </a:fld>
            <a:endParaRPr lang="en-GB"/>
          </a:p>
        </p:txBody>
      </p:sp>
    </p:spTree>
    <p:extLst>
      <p:ext uri="{BB962C8B-B14F-4D97-AF65-F5344CB8AC3E}">
        <p14:creationId xmlns:p14="http://schemas.microsoft.com/office/powerpoint/2010/main" val="281091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2FD2069D-3142-43CF-8CED-88607C06ECB2}" type="datetimeFigureOut">
              <a:rPr lang="en-GB" smtClean="0"/>
              <a:t>01/04/2018</a:t>
            </a:fld>
            <a:endParaRPr lang="en-GB"/>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A2C0DA-EAFD-4BE4-BA85-4A841BF8D63E}" type="slidenum">
              <a:rPr lang="en-GB" smtClean="0"/>
              <a:t>‹#›</a:t>
            </a:fld>
            <a:endParaRPr lang="en-GB"/>
          </a:p>
        </p:txBody>
      </p:sp>
    </p:spTree>
    <p:extLst>
      <p:ext uri="{BB962C8B-B14F-4D97-AF65-F5344CB8AC3E}">
        <p14:creationId xmlns:p14="http://schemas.microsoft.com/office/powerpoint/2010/main" val="311332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upload.wikimedia.org/wikipedia/commons/2/20/Benjamin_West_-_Joshua_passing_the_River_Jordan_with_the_Ark_of_the_Covenant_-_Google_Art_Project.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upload.wikimedia.org/wikipedia/commons/f/f4/Wga_12c_illuminated_manuscripts_Mary_Magdalen_announcing_the_resurrection.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upload.wikimedia.org/wikipedia/commons/a/a6/Rembrandt_Harmensz._van_Rijn_023.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pload.wikimedia.org/wikipedia/commons/5/5f/Duccio_di_Buoninsegna_-_Appearance_While_the_Apostles_are_at_Table_-_WGA0673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upload.wikimedia.org/wikipedia/commons/a/a6/Rembrandt_Harmensz._van_Rijn_023.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32140"/>
            <a:ext cx="7764883" cy="461665"/>
          </a:xfrm>
          <a:prstGeom prst="rect">
            <a:avLst/>
          </a:prstGeom>
          <a:solidFill>
            <a:srgbClr val="0070C0"/>
          </a:solidFill>
        </p:spPr>
        <p:txBody>
          <a:bodyPr wrap="none" rtlCol="0">
            <a:spAutoFit/>
          </a:bodyPr>
          <a:lstStyle/>
          <a:p>
            <a:r>
              <a:rPr lang="en-GB" sz="2400" b="1" dirty="0">
                <a:solidFill>
                  <a:schemeClr val="bg1"/>
                </a:solidFill>
              </a:rPr>
              <a:t>Jesus Appears to Disciples - </a:t>
            </a:r>
            <a:r>
              <a:rPr lang="en-GB" sz="2400" b="1" dirty="0" err="1">
                <a:solidFill>
                  <a:schemeClr val="bg1"/>
                </a:solidFill>
              </a:rPr>
              <a:t>Duccio</a:t>
            </a:r>
            <a:r>
              <a:rPr lang="en-GB" sz="2400" b="1" dirty="0">
                <a:solidFill>
                  <a:schemeClr val="bg1"/>
                </a:solidFill>
              </a:rPr>
              <a:t> di </a:t>
            </a:r>
            <a:r>
              <a:rPr lang="en-GB" sz="2400" b="1" dirty="0" err="1">
                <a:solidFill>
                  <a:schemeClr val="bg1"/>
                </a:solidFill>
              </a:rPr>
              <a:t>Buoninsegna</a:t>
            </a:r>
            <a:r>
              <a:rPr lang="en-GB" sz="2400" b="1" dirty="0">
                <a:solidFill>
                  <a:schemeClr val="bg1"/>
                </a:solidFill>
              </a:rPr>
              <a:t> - c1308</a:t>
            </a:r>
          </a:p>
        </p:txBody>
      </p:sp>
      <p:sp>
        <p:nvSpPr>
          <p:cNvPr id="4" name="TextBox 3"/>
          <p:cNvSpPr txBox="1"/>
          <p:nvPr/>
        </p:nvSpPr>
        <p:spPr>
          <a:xfrm>
            <a:off x="3090875" y="193204"/>
            <a:ext cx="5853975" cy="646331"/>
          </a:xfrm>
          <a:prstGeom prst="rect">
            <a:avLst/>
          </a:prstGeom>
          <a:solidFill>
            <a:srgbClr val="0070C0"/>
          </a:solidFill>
        </p:spPr>
        <p:txBody>
          <a:bodyPr wrap="none" rtlCol="0">
            <a:spAutoFit/>
          </a:bodyPr>
          <a:lstStyle/>
          <a:p>
            <a:pPr algn="r"/>
            <a:r>
              <a:rPr lang="en-GB" sz="3600" b="1" dirty="0">
                <a:solidFill>
                  <a:schemeClr val="bg1"/>
                </a:solidFill>
              </a:rPr>
              <a:t>Jesus Appears to His Disciples</a:t>
            </a:r>
          </a:p>
        </p:txBody>
      </p:sp>
      <p:sp>
        <p:nvSpPr>
          <p:cNvPr id="5" name="TextBox 4"/>
          <p:cNvSpPr txBox="1"/>
          <p:nvPr/>
        </p:nvSpPr>
        <p:spPr>
          <a:xfrm>
            <a:off x="3147189" y="913284"/>
            <a:ext cx="5793509" cy="523220"/>
          </a:xfrm>
          <a:prstGeom prst="rect">
            <a:avLst/>
          </a:prstGeom>
          <a:solidFill>
            <a:srgbClr val="0070C0"/>
          </a:solidFill>
        </p:spPr>
        <p:txBody>
          <a:bodyPr wrap="none" rtlCol="0">
            <a:spAutoFit/>
          </a:bodyPr>
          <a:lstStyle/>
          <a:p>
            <a:pPr algn="r"/>
            <a:r>
              <a:rPr lang="en-GB" sz="2800" b="1" dirty="0">
                <a:solidFill>
                  <a:schemeClr val="bg1"/>
                </a:solidFill>
              </a:rPr>
              <a:t>Why The Resurrection Had to Happen</a:t>
            </a:r>
          </a:p>
        </p:txBody>
      </p:sp>
      <p:sp>
        <p:nvSpPr>
          <p:cNvPr id="6" name="TextBox 5"/>
          <p:cNvSpPr txBox="1"/>
          <p:nvPr/>
        </p:nvSpPr>
        <p:spPr>
          <a:xfrm>
            <a:off x="6678732" y="1489348"/>
            <a:ext cx="2261966" cy="523220"/>
          </a:xfrm>
          <a:prstGeom prst="rect">
            <a:avLst/>
          </a:prstGeom>
          <a:solidFill>
            <a:srgbClr val="0070C0"/>
          </a:solidFill>
        </p:spPr>
        <p:txBody>
          <a:bodyPr wrap="none" rtlCol="0">
            <a:spAutoFit/>
          </a:bodyPr>
          <a:lstStyle/>
          <a:p>
            <a:pPr algn="r"/>
            <a:r>
              <a:rPr lang="en-GB" sz="2800" b="1" dirty="0">
                <a:solidFill>
                  <a:schemeClr val="bg1"/>
                </a:solidFill>
              </a:rPr>
              <a:t>Luke 24:36-49</a:t>
            </a:r>
          </a:p>
        </p:txBody>
      </p:sp>
      <p:sp>
        <p:nvSpPr>
          <p:cNvPr id="7" name="TextBox 6"/>
          <p:cNvSpPr txBox="1"/>
          <p:nvPr/>
        </p:nvSpPr>
        <p:spPr>
          <a:xfrm>
            <a:off x="6672128" y="2065412"/>
            <a:ext cx="2268570" cy="523220"/>
          </a:xfrm>
          <a:prstGeom prst="rect">
            <a:avLst/>
          </a:prstGeom>
          <a:solidFill>
            <a:srgbClr val="0070C0"/>
          </a:solidFill>
        </p:spPr>
        <p:txBody>
          <a:bodyPr wrap="none" rtlCol="0">
            <a:spAutoFit/>
          </a:bodyPr>
          <a:lstStyle/>
          <a:p>
            <a:pPr algn="r"/>
            <a:r>
              <a:rPr lang="en-GB" sz="2800" b="1" dirty="0">
                <a:solidFill>
                  <a:schemeClr val="bg1"/>
                </a:solidFill>
              </a:rPr>
              <a:t>John 20:19-23</a:t>
            </a:r>
          </a:p>
        </p:txBody>
      </p:sp>
    </p:spTree>
    <p:extLst>
      <p:ext uri="{BB962C8B-B14F-4D97-AF65-F5344CB8AC3E}">
        <p14:creationId xmlns:p14="http://schemas.microsoft.com/office/powerpoint/2010/main" val="17196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3748334" cy="523220"/>
          </a:xfrm>
          <a:prstGeom prst="rect">
            <a:avLst/>
          </a:prstGeom>
          <a:solidFill>
            <a:srgbClr val="0070C0"/>
          </a:solidFill>
        </p:spPr>
        <p:txBody>
          <a:bodyPr wrap="none" rtlCol="0">
            <a:spAutoFit/>
          </a:bodyPr>
          <a:lstStyle/>
          <a:p>
            <a:r>
              <a:rPr lang="en-GB" sz="2800" b="1" dirty="0">
                <a:solidFill>
                  <a:schemeClr val="bg1"/>
                </a:solidFill>
              </a:rPr>
              <a:t>A Relationship Restored</a:t>
            </a:r>
          </a:p>
        </p:txBody>
      </p:sp>
      <p:sp>
        <p:nvSpPr>
          <p:cNvPr id="6" name="TextBox 5"/>
          <p:cNvSpPr txBox="1"/>
          <p:nvPr/>
        </p:nvSpPr>
        <p:spPr>
          <a:xfrm>
            <a:off x="251520" y="1777380"/>
            <a:ext cx="8352928" cy="2677656"/>
          </a:xfrm>
          <a:prstGeom prst="rect">
            <a:avLst/>
          </a:prstGeom>
          <a:solidFill>
            <a:srgbClr val="0070C0"/>
          </a:solidFill>
        </p:spPr>
        <p:txBody>
          <a:bodyPr wrap="square" rtlCol="0">
            <a:spAutoFit/>
          </a:bodyPr>
          <a:lstStyle/>
          <a:p>
            <a:r>
              <a:rPr lang="en-GB" sz="2800" b="1" dirty="0">
                <a:solidFill>
                  <a:schemeClr val="bg1"/>
                </a:solidFill>
              </a:rPr>
              <a:t>“We were therefore buried with him through baptism into death in order that, just as Christ was raised from the dead through the glory of the Father, we too may live a new life. For if we have been united with him in a death like his, we will certainly also be united with him in a resurrection like his.” – Romans 6:3-5</a:t>
            </a:r>
          </a:p>
        </p:txBody>
      </p:sp>
    </p:spTree>
    <p:extLst>
      <p:ext uri="{BB962C8B-B14F-4D97-AF65-F5344CB8AC3E}">
        <p14:creationId xmlns:p14="http://schemas.microsoft.com/office/powerpoint/2010/main" val="205273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2633221" cy="523220"/>
          </a:xfrm>
          <a:prstGeom prst="rect">
            <a:avLst/>
          </a:prstGeom>
          <a:solidFill>
            <a:srgbClr val="0070C0"/>
          </a:solidFill>
        </p:spPr>
        <p:txBody>
          <a:bodyPr wrap="none" rtlCol="0">
            <a:spAutoFit/>
          </a:bodyPr>
          <a:lstStyle/>
          <a:p>
            <a:r>
              <a:rPr lang="en-GB" sz="2800" b="1" dirty="0">
                <a:solidFill>
                  <a:schemeClr val="bg1"/>
                </a:solidFill>
              </a:rPr>
              <a:t>Eternity Secured</a:t>
            </a:r>
          </a:p>
        </p:txBody>
      </p:sp>
      <p:sp>
        <p:nvSpPr>
          <p:cNvPr id="6" name="TextBox 5"/>
          <p:cNvSpPr txBox="1"/>
          <p:nvPr/>
        </p:nvSpPr>
        <p:spPr>
          <a:xfrm>
            <a:off x="251520" y="1993404"/>
            <a:ext cx="7632848" cy="954107"/>
          </a:xfrm>
          <a:prstGeom prst="rect">
            <a:avLst/>
          </a:prstGeom>
          <a:solidFill>
            <a:srgbClr val="0070C0"/>
          </a:solidFill>
        </p:spPr>
        <p:txBody>
          <a:bodyPr wrap="square" rtlCol="0">
            <a:spAutoFit/>
          </a:bodyPr>
          <a:lstStyle/>
          <a:p>
            <a:r>
              <a:rPr lang="en-GB" sz="2800" b="1" dirty="0">
                <a:solidFill>
                  <a:schemeClr val="bg1"/>
                </a:solidFill>
              </a:rPr>
              <a:t>“By his power God raised the Lord from the dead, and he will raise us also” – 1 Corinthians 6:14</a:t>
            </a:r>
          </a:p>
        </p:txBody>
      </p:sp>
    </p:spTree>
    <p:extLst>
      <p:ext uri="{BB962C8B-B14F-4D97-AF65-F5344CB8AC3E}">
        <p14:creationId xmlns:p14="http://schemas.microsoft.com/office/powerpoint/2010/main" val="21359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2678169" cy="523220"/>
          </a:xfrm>
          <a:prstGeom prst="rect">
            <a:avLst/>
          </a:prstGeom>
          <a:solidFill>
            <a:srgbClr val="0070C0"/>
          </a:solidFill>
        </p:spPr>
        <p:txBody>
          <a:bodyPr wrap="none" rtlCol="0">
            <a:spAutoFit/>
          </a:bodyPr>
          <a:lstStyle/>
          <a:p>
            <a:r>
              <a:rPr lang="en-GB" sz="2800" b="1" dirty="0">
                <a:solidFill>
                  <a:schemeClr val="bg1"/>
                </a:solidFill>
              </a:rPr>
              <a:t>To Lead The Way</a:t>
            </a:r>
          </a:p>
        </p:txBody>
      </p:sp>
      <p:sp>
        <p:nvSpPr>
          <p:cNvPr id="6" name="TextBox 5"/>
          <p:cNvSpPr txBox="1"/>
          <p:nvPr/>
        </p:nvSpPr>
        <p:spPr>
          <a:xfrm>
            <a:off x="251521" y="2137420"/>
            <a:ext cx="8136904" cy="1384995"/>
          </a:xfrm>
          <a:prstGeom prst="rect">
            <a:avLst/>
          </a:prstGeom>
          <a:solidFill>
            <a:srgbClr val="0070C0"/>
          </a:solidFill>
        </p:spPr>
        <p:txBody>
          <a:bodyPr wrap="square" rtlCol="0">
            <a:spAutoFit/>
          </a:bodyPr>
          <a:lstStyle/>
          <a:p>
            <a:r>
              <a:rPr lang="en-GB" sz="2800" b="1" dirty="0">
                <a:solidFill>
                  <a:schemeClr val="bg1"/>
                </a:solidFill>
              </a:rPr>
              <a:t>“But Christ has indeed been raised from the dead, the </a:t>
            </a:r>
            <a:r>
              <a:rPr lang="en-GB" sz="2800" b="1" dirty="0" err="1">
                <a:solidFill>
                  <a:schemeClr val="bg1"/>
                </a:solidFill>
              </a:rPr>
              <a:t>firstfruits</a:t>
            </a:r>
            <a:r>
              <a:rPr lang="en-GB" sz="2800" b="1" dirty="0">
                <a:solidFill>
                  <a:schemeClr val="bg1"/>
                </a:solidFill>
              </a:rPr>
              <a:t> of those who have fallen asleep… so in Christ all will be made alive” – 1 Cor. 15:20,22</a:t>
            </a:r>
          </a:p>
        </p:txBody>
      </p:sp>
    </p:spTree>
    <p:extLst>
      <p:ext uri="{BB962C8B-B14F-4D97-AF65-F5344CB8AC3E}">
        <p14:creationId xmlns:p14="http://schemas.microsoft.com/office/powerpoint/2010/main" val="18012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2345514" cy="523220"/>
          </a:xfrm>
          <a:prstGeom prst="rect">
            <a:avLst/>
          </a:prstGeom>
          <a:solidFill>
            <a:srgbClr val="0070C0"/>
          </a:solidFill>
        </p:spPr>
        <p:txBody>
          <a:bodyPr wrap="none" rtlCol="0">
            <a:spAutoFit/>
          </a:bodyPr>
          <a:lstStyle/>
          <a:p>
            <a:r>
              <a:rPr lang="en-GB" sz="2800" b="1" dirty="0">
                <a:solidFill>
                  <a:schemeClr val="bg1"/>
                </a:solidFill>
              </a:rPr>
              <a:t>Jesus Glorified</a:t>
            </a:r>
          </a:p>
        </p:txBody>
      </p:sp>
      <p:sp>
        <p:nvSpPr>
          <p:cNvPr id="6" name="TextBox 5"/>
          <p:cNvSpPr txBox="1"/>
          <p:nvPr/>
        </p:nvSpPr>
        <p:spPr>
          <a:xfrm>
            <a:off x="251520" y="1633364"/>
            <a:ext cx="7848872" cy="1384995"/>
          </a:xfrm>
          <a:prstGeom prst="rect">
            <a:avLst/>
          </a:prstGeom>
          <a:solidFill>
            <a:srgbClr val="0070C0"/>
          </a:solidFill>
        </p:spPr>
        <p:txBody>
          <a:bodyPr wrap="square" rtlCol="0">
            <a:spAutoFit/>
          </a:bodyPr>
          <a:lstStyle/>
          <a:p>
            <a:r>
              <a:rPr lang="en-GB" sz="2800" b="1" dirty="0">
                <a:solidFill>
                  <a:schemeClr val="bg1"/>
                </a:solidFill>
              </a:rPr>
              <a:t>“But God raised him from the dead, freeing him from the agony of death, because it was impossible for death to keep its hold on him” – Acts 2:24</a:t>
            </a:r>
          </a:p>
        </p:txBody>
      </p:sp>
      <p:sp>
        <p:nvSpPr>
          <p:cNvPr id="7" name="TextBox 6"/>
          <p:cNvSpPr txBox="1"/>
          <p:nvPr/>
        </p:nvSpPr>
        <p:spPr>
          <a:xfrm>
            <a:off x="251520" y="3217540"/>
            <a:ext cx="8136904" cy="954107"/>
          </a:xfrm>
          <a:prstGeom prst="rect">
            <a:avLst/>
          </a:prstGeom>
          <a:solidFill>
            <a:srgbClr val="0070C0"/>
          </a:solidFill>
        </p:spPr>
        <p:txBody>
          <a:bodyPr wrap="square" rtlCol="0">
            <a:spAutoFit/>
          </a:bodyPr>
          <a:lstStyle/>
          <a:p>
            <a:r>
              <a:rPr lang="en-GB" sz="2800" b="1" dirty="0">
                <a:solidFill>
                  <a:schemeClr val="bg1"/>
                </a:solidFill>
              </a:rPr>
              <a:t>“Then I saw a Lamb, looking as if it had been slain, standing at the centre of the throne” – Revelation 5:6</a:t>
            </a:r>
          </a:p>
        </p:txBody>
      </p:sp>
    </p:spTree>
    <p:extLst>
      <p:ext uri="{BB962C8B-B14F-4D97-AF65-F5344CB8AC3E}">
        <p14:creationId xmlns:p14="http://schemas.microsoft.com/office/powerpoint/2010/main" val="9532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2664704" cy="523220"/>
          </a:xfrm>
          <a:prstGeom prst="rect">
            <a:avLst/>
          </a:prstGeom>
          <a:solidFill>
            <a:srgbClr val="0070C0"/>
          </a:solidFill>
        </p:spPr>
        <p:txBody>
          <a:bodyPr wrap="none" rtlCol="0">
            <a:spAutoFit/>
          </a:bodyPr>
          <a:lstStyle/>
          <a:p>
            <a:r>
              <a:rPr lang="en-GB" sz="2800" b="1" dirty="0">
                <a:solidFill>
                  <a:schemeClr val="bg1"/>
                </a:solidFill>
              </a:rPr>
              <a:t>A New Covenant</a:t>
            </a:r>
          </a:p>
        </p:txBody>
      </p:sp>
      <p:sp>
        <p:nvSpPr>
          <p:cNvPr id="6" name="TextBox 5"/>
          <p:cNvSpPr txBox="1"/>
          <p:nvPr/>
        </p:nvSpPr>
        <p:spPr>
          <a:xfrm>
            <a:off x="251521" y="1705372"/>
            <a:ext cx="8064895" cy="1815882"/>
          </a:xfrm>
          <a:prstGeom prst="rect">
            <a:avLst/>
          </a:prstGeom>
          <a:solidFill>
            <a:srgbClr val="0070C0"/>
          </a:solidFill>
        </p:spPr>
        <p:txBody>
          <a:bodyPr wrap="square" rtlCol="0">
            <a:spAutoFit/>
          </a:bodyPr>
          <a:lstStyle/>
          <a:p>
            <a:r>
              <a:rPr lang="en-GB" sz="2800" b="1" dirty="0">
                <a:solidFill>
                  <a:schemeClr val="bg1"/>
                </a:solidFill>
              </a:rPr>
              <a:t>“And if the Spirit of Him who raised Jesus from the dead is living in you, He who raised Christ from the dead will also give life to your mortal bodies because of His Spirit who lives in you” – Romans 8:11</a:t>
            </a:r>
          </a:p>
        </p:txBody>
      </p:sp>
    </p:spTree>
    <p:extLst>
      <p:ext uri="{BB962C8B-B14F-4D97-AF65-F5344CB8AC3E}">
        <p14:creationId xmlns:p14="http://schemas.microsoft.com/office/powerpoint/2010/main" val="39972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3497304" cy="523220"/>
          </a:xfrm>
          <a:prstGeom prst="rect">
            <a:avLst/>
          </a:prstGeom>
          <a:solidFill>
            <a:srgbClr val="0070C0"/>
          </a:solidFill>
        </p:spPr>
        <p:txBody>
          <a:bodyPr wrap="none" rtlCol="0">
            <a:spAutoFit/>
          </a:bodyPr>
          <a:lstStyle/>
          <a:p>
            <a:r>
              <a:rPr lang="en-GB" sz="2800" b="1" dirty="0">
                <a:solidFill>
                  <a:schemeClr val="bg1"/>
                </a:solidFill>
              </a:rPr>
              <a:t>God Shows His Nature</a:t>
            </a:r>
          </a:p>
        </p:txBody>
      </p:sp>
      <p:sp>
        <p:nvSpPr>
          <p:cNvPr id="6" name="TextBox 5"/>
          <p:cNvSpPr txBox="1"/>
          <p:nvPr/>
        </p:nvSpPr>
        <p:spPr>
          <a:xfrm>
            <a:off x="251521" y="1705372"/>
            <a:ext cx="7488831" cy="1384995"/>
          </a:xfrm>
          <a:prstGeom prst="rect">
            <a:avLst/>
          </a:prstGeom>
          <a:solidFill>
            <a:srgbClr val="0070C0"/>
          </a:solidFill>
        </p:spPr>
        <p:txBody>
          <a:bodyPr wrap="square" rtlCol="0">
            <a:spAutoFit/>
          </a:bodyPr>
          <a:lstStyle/>
          <a:p>
            <a:r>
              <a:rPr lang="en-GB" sz="2800" b="1" dirty="0">
                <a:solidFill>
                  <a:schemeClr val="bg1"/>
                </a:solidFill>
              </a:rPr>
              <a:t>“For God so loved the world that He gave his one and only Son, that whoever believes in Him shall not perish but have eternal life” – John 3:16</a:t>
            </a:r>
          </a:p>
        </p:txBody>
      </p:sp>
    </p:spTree>
    <p:extLst>
      <p:ext uri="{BB962C8B-B14F-4D97-AF65-F5344CB8AC3E}">
        <p14:creationId xmlns:p14="http://schemas.microsoft.com/office/powerpoint/2010/main" val="36049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193695"/>
            <a:ext cx="4831707"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Mary – William </a:t>
            </a:r>
            <a:r>
              <a:rPr lang="en-GB" sz="2000" b="1" dirty="0" err="1">
                <a:solidFill>
                  <a:schemeClr val="bg1"/>
                </a:solidFill>
              </a:rPr>
              <a:t>Etty</a:t>
            </a:r>
            <a:r>
              <a:rPr lang="en-GB" sz="2000" b="1" dirty="0">
                <a:solidFill>
                  <a:schemeClr val="bg1"/>
                </a:solidFill>
              </a:rPr>
              <a:t> - 1834</a:t>
            </a:r>
          </a:p>
        </p:txBody>
      </p:sp>
      <p:sp>
        <p:nvSpPr>
          <p:cNvPr id="4" name="TextBox 3"/>
          <p:cNvSpPr txBox="1"/>
          <p:nvPr/>
        </p:nvSpPr>
        <p:spPr>
          <a:xfrm>
            <a:off x="251520" y="193204"/>
            <a:ext cx="4146328" cy="584775"/>
          </a:xfrm>
          <a:prstGeom prst="rect">
            <a:avLst/>
          </a:prstGeom>
          <a:solidFill>
            <a:srgbClr val="0070C0"/>
          </a:solidFill>
        </p:spPr>
        <p:txBody>
          <a:bodyPr wrap="none" rtlCol="0">
            <a:spAutoFit/>
          </a:bodyPr>
          <a:lstStyle/>
          <a:p>
            <a:r>
              <a:rPr lang="en-GB" sz="3200" b="1" dirty="0">
                <a:solidFill>
                  <a:schemeClr val="bg1"/>
                </a:solidFill>
              </a:rPr>
              <a:t>Not What We Expected</a:t>
            </a:r>
          </a:p>
        </p:txBody>
      </p:sp>
      <p:sp>
        <p:nvSpPr>
          <p:cNvPr id="5" name="TextBox 4"/>
          <p:cNvSpPr txBox="1"/>
          <p:nvPr/>
        </p:nvSpPr>
        <p:spPr>
          <a:xfrm>
            <a:off x="251520" y="913284"/>
            <a:ext cx="8280920" cy="523220"/>
          </a:xfrm>
          <a:prstGeom prst="rect">
            <a:avLst/>
          </a:prstGeom>
          <a:solidFill>
            <a:srgbClr val="0070C0"/>
          </a:solidFill>
        </p:spPr>
        <p:txBody>
          <a:bodyPr wrap="square" rtlCol="0">
            <a:spAutoFit/>
          </a:bodyPr>
          <a:lstStyle/>
          <a:p>
            <a:r>
              <a:rPr lang="en-GB" sz="2800" b="1" dirty="0">
                <a:solidFill>
                  <a:schemeClr val="bg1"/>
                </a:solidFill>
              </a:rPr>
              <a:t>John 20:8-9 - “Saw and believed… did not understand”</a:t>
            </a:r>
          </a:p>
        </p:txBody>
      </p:sp>
      <p:sp>
        <p:nvSpPr>
          <p:cNvPr id="13" name="TextBox 12"/>
          <p:cNvSpPr txBox="1"/>
          <p:nvPr/>
        </p:nvSpPr>
        <p:spPr>
          <a:xfrm>
            <a:off x="251520" y="1542192"/>
            <a:ext cx="7776864" cy="523220"/>
          </a:xfrm>
          <a:prstGeom prst="rect">
            <a:avLst/>
          </a:prstGeom>
          <a:solidFill>
            <a:srgbClr val="0070C0"/>
          </a:solidFill>
        </p:spPr>
        <p:txBody>
          <a:bodyPr wrap="square" rtlCol="0">
            <a:spAutoFit/>
          </a:bodyPr>
          <a:lstStyle/>
          <a:p>
            <a:r>
              <a:rPr lang="en-GB" sz="2800" b="1" dirty="0">
                <a:solidFill>
                  <a:schemeClr val="bg1"/>
                </a:solidFill>
              </a:rPr>
              <a:t>Luke 24:20 – “Hoped he was the one to save Israel”</a:t>
            </a:r>
          </a:p>
        </p:txBody>
      </p:sp>
      <p:sp>
        <p:nvSpPr>
          <p:cNvPr id="14" name="TextBox 13"/>
          <p:cNvSpPr txBox="1"/>
          <p:nvPr/>
        </p:nvSpPr>
        <p:spPr>
          <a:xfrm>
            <a:off x="251520" y="2171100"/>
            <a:ext cx="6984776" cy="523220"/>
          </a:xfrm>
          <a:prstGeom prst="rect">
            <a:avLst/>
          </a:prstGeom>
          <a:solidFill>
            <a:srgbClr val="0070C0"/>
          </a:solidFill>
        </p:spPr>
        <p:txBody>
          <a:bodyPr wrap="square" rtlCol="0">
            <a:spAutoFit/>
          </a:bodyPr>
          <a:lstStyle/>
          <a:p>
            <a:r>
              <a:rPr lang="en-GB" sz="2800" b="1" dirty="0">
                <a:solidFill>
                  <a:schemeClr val="bg1"/>
                </a:solidFill>
              </a:rPr>
              <a:t>Guards – Eyewitnesses who denied for a price</a:t>
            </a:r>
          </a:p>
        </p:txBody>
      </p:sp>
    </p:spTree>
    <p:extLst>
      <p:ext uri="{BB962C8B-B14F-4D97-AF65-F5344CB8AC3E}">
        <p14:creationId xmlns:p14="http://schemas.microsoft.com/office/powerpoint/2010/main" val="29109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193695"/>
            <a:ext cx="4831707"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Mary – William </a:t>
            </a:r>
            <a:r>
              <a:rPr lang="en-GB" sz="2000" b="1" dirty="0" err="1">
                <a:solidFill>
                  <a:schemeClr val="bg1"/>
                </a:solidFill>
              </a:rPr>
              <a:t>Etty</a:t>
            </a:r>
            <a:r>
              <a:rPr lang="en-GB" sz="2000" b="1" dirty="0">
                <a:solidFill>
                  <a:schemeClr val="bg1"/>
                </a:solidFill>
              </a:rPr>
              <a:t> - 1834</a:t>
            </a:r>
          </a:p>
        </p:txBody>
      </p:sp>
      <p:sp>
        <p:nvSpPr>
          <p:cNvPr id="4" name="TextBox 3"/>
          <p:cNvSpPr txBox="1"/>
          <p:nvPr/>
        </p:nvSpPr>
        <p:spPr>
          <a:xfrm>
            <a:off x="251520" y="193204"/>
            <a:ext cx="4146328" cy="584775"/>
          </a:xfrm>
          <a:prstGeom prst="rect">
            <a:avLst/>
          </a:prstGeom>
          <a:solidFill>
            <a:srgbClr val="0070C0"/>
          </a:solidFill>
        </p:spPr>
        <p:txBody>
          <a:bodyPr wrap="none" rtlCol="0">
            <a:spAutoFit/>
          </a:bodyPr>
          <a:lstStyle/>
          <a:p>
            <a:r>
              <a:rPr lang="en-GB" sz="3200" b="1" dirty="0">
                <a:solidFill>
                  <a:schemeClr val="bg1"/>
                </a:solidFill>
              </a:rPr>
              <a:t>Not What We Expected</a:t>
            </a:r>
          </a:p>
        </p:txBody>
      </p:sp>
      <p:sp>
        <p:nvSpPr>
          <p:cNvPr id="5" name="TextBox 4"/>
          <p:cNvSpPr txBox="1"/>
          <p:nvPr/>
        </p:nvSpPr>
        <p:spPr>
          <a:xfrm>
            <a:off x="251520" y="913284"/>
            <a:ext cx="8280920" cy="523220"/>
          </a:xfrm>
          <a:prstGeom prst="rect">
            <a:avLst/>
          </a:prstGeom>
          <a:solidFill>
            <a:srgbClr val="0070C0"/>
          </a:solidFill>
        </p:spPr>
        <p:txBody>
          <a:bodyPr wrap="square" rtlCol="0">
            <a:spAutoFit/>
          </a:bodyPr>
          <a:lstStyle/>
          <a:p>
            <a:r>
              <a:rPr lang="en-GB" sz="2800" b="1" dirty="0">
                <a:solidFill>
                  <a:schemeClr val="bg1"/>
                </a:solidFill>
              </a:rPr>
              <a:t>John 20:8-9 - “Saw and believed… did not understand”</a:t>
            </a:r>
          </a:p>
        </p:txBody>
      </p:sp>
      <p:sp>
        <p:nvSpPr>
          <p:cNvPr id="13" name="TextBox 12"/>
          <p:cNvSpPr txBox="1"/>
          <p:nvPr/>
        </p:nvSpPr>
        <p:spPr>
          <a:xfrm>
            <a:off x="251520" y="1542192"/>
            <a:ext cx="7776864" cy="523220"/>
          </a:xfrm>
          <a:prstGeom prst="rect">
            <a:avLst/>
          </a:prstGeom>
          <a:solidFill>
            <a:srgbClr val="0070C0"/>
          </a:solidFill>
        </p:spPr>
        <p:txBody>
          <a:bodyPr wrap="square" rtlCol="0">
            <a:spAutoFit/>
          </a:bodyPr>
          <a:lstStyle/>
          <a:p>
            <a:r>
              <a:rPr lang="en-GB" sz="2800" b="1" dirty="0">
                <a:solidFill>
                  <a:schemeClr val="bg1"/>
                </a:solidFill>
              </a:rPr>
              <a:t>Luke 24:20 – “Hoped he was the one to save Israel”</a:t>
            </a:r>
          </a:p>
        </p:txBody>
      </p:sp>
      <p:sp>
        <p:nvSpPr>
          <p:cNvPr id="14" name="TextBox 13"/>
          <p:cNvSpPr txBox="1"/>
          <p:nvPr/>
        </p:nvSpPr>
        <p:spPr>
          <a:xfrm>
            <a:off x="251520" y="2171100"/>
            <a:ext cx="6984776" cy="523220"/>
          </a:xfrm>
          <a:prstGeom prst="rect">
            <a:avLst/>
          </a:prstGeom>
          <a:solidFill>
            <a:srgbClr val="0070C0"/>
          </a:solidFill>
        </p:spPr>
        <p:txBody>
          <a:bodyPr wrap="square" rtlCol="0">
            <a:spAutoFit/>
          </a:bodyPr>
          <a:lstStyle/>
          <a:p>
            <a:r>
              <a:rPr lang="en-GB" sz="2800" b="1" dirty="0">
                <a:solidFill>
                  <a:schemeClr val="bg1"/>
                </a:solidFill>
              </a:rPr>
              <a:t>Guards – Eyewitnesses who denied for a price</a:t>
            </a:r>
          </a:p>
        </p:txBody>
      </p:sp>
      <p:sp>
        <p:nvSpPr>
          <p:cNvPr id="15" name="TextBox 14"/>
          <p:cNvSpPr txBox="1"/>
          <p:nvPr/>
        </p:nvSpPr>
        <p:spPr>
          <a:xfrm>
            <a:off x="251520" y="2819172"/>
            <a:ext cx="6480720" cy="523220"/>
          </a:xfrm>
          <a:prstGeom prst="rect">
            <a:avLst/>
          </a:prstGeom>
          <a:solidFill>
            <a:srgbClr val="0070C0"/>
          </a:solidFill>
        </p:spPr>
        <p:txBody>
          <a:bodyPr wrap="square" rtlCol="0">
            <a:spAutoFit/>
          </a:bodyPr>
          <a:lstStyle/>
          <a:p>
            <a:r>
              <a:rPr lang="en-GB" sz="2800" b="1" dirty="0">
                <a:solidFill>
                  <a:schemeClr val="bg1"/>
                </a:solidFill>
              </a:rPr>
              <a:t>Chief Priests – The wrong sort of Messiah?</a:t>
            </a:r>
          </a:p>
        </p:txBody>
      </p:sp>
    </p:spTree>
    <p:extLst>
      <p:ext uri="{BB962C8B-B14F-4D97-AF65-F5344CB8AC3E}">
        <p14:creationId xmlns:p14="http://schemas.microsoft.com/office/powerpoint/2010/main" val="97133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2" name="Picture 4" descr="File:Benjamin West - Joshua passing the River Jordan with the Ark of the Covenant - Google Art Proje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2" y="1"/>
            <a:ext cx="8388988" cy="57149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upload.wikimedia.org/wikipedia/commons/f/fa/George_Frideric_Handel_by_Balthasar_Den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472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193695"/>
            <a:ext cx="4304383" cy="400110"/>
          </a:xfrm>
          <a:prstGeom prst="rect">
            <a:avLst/>
          </a:prstGeom>
          <a:solidFill>
            <a:srgbClr val="0070C0"/>
          </a:solidFill>
        </p:spPr>
        <p:txBody>
          <a:bodyPr wrap="none" rtlCol="0" anchor="b">
            <a:spAutoFit/>
          </a:bodyPr>
          <a:lstStyle/>
          <a:p>
            <a:r>
              <a:rPr lang="en-GB" sz="2000" b="1" dirty="0">
                <a:solidFill>
                  <a:schemeClr val="bg1"/>
                </a:solidFill>
              </a:rPr>
              <a:t>G F Handel – Balthasar </a:t>
            </a:r>
            <a:r>
              <a:rPr lang="en-GB" sz="2000" b="1" dirty="0" err="1">
                <a:solidFill>
                  <a:schemeClr val="bg1"/>
                </a:solidFill>
              </a:rPr>
              <a:t>Denner</a:t>
            </a:r>
            <a:r>
              <a:rPr lang="en-GB" sz="2000" b="1" dirty="0">
                <a:solidFill>
                  <a:schemeClr val="bg1"/>
                </a:solidFill>
              </a:rPr>
              <a:t> – c1726</a:t>
            </a:r>
          </a:p>
        </p:txBody>
      </p:sp>
      <p:sp>
        <p:nvSpPr>
          <p:cNvPr id="7" name="TextBox 6"/>
          <p:cNvSpPr txBox="1"/>
          <p:nvPr/>
        </p:nvSpPr>
        <p:spPr>
          <a:xfrm>
            <a:off x="5436096" y="4945732"/>
            <a:ext cx="3617657" cy="707886"/>
          </a:xfrm>
          <a:prstGeom prst="rect">
            <a:avLst/>
          </a:prstGeom>
          <a:solidFill>
            <a:srgbClr val="0070C0"/>
          </a:solidFill>
        </p:spPr>
        <p:txBody>
          <a:bodyPr wrap="none" rtlCol="0" anchor="b">
            <a:spAutoFit/>
          </a:bodyPr>
          <a:lstStyle/>
          <a:p>
            <a:pPr algn="just"/>
            <a:r>
              <a:rPr lang="en-GB" sz="2000" b="1" dirty="0">
                <a:solidFill>
                  <a:schemeClr val="bg1"/>
                </a:solidFill>
              </a:rPr>
              <a:t>Joshua Crosses the River Jordan </a:t>
            </a:r>
          </a:p>
          <a:p>
            <a:pPr algn="just"/>
            <a:r>
              <a:rPr lang="en-GB" sz="2000" b="1" dirty="0">
                <a:solidFill>
                  <a:schemeClr val="bg1"/>
                </a:solidFill>
              </a:rPr>
              <a:t>– Benjamin West – 1800 </a:t>
            </a:r>
          </a:p>
        </p:txBody>
      </p:sp>
      <p:sp>
        <p:nvSpPr>
          <p:cNvPr id="8" name="TextBox 7"/>
          <p:cNvSpPr txBox="1"/>
          <p:nvPr/>
        </p:nvSpPr>
        <p:spPr>
          <a:xfrm>
            <a:off x="3059832" y="193204"/>
            <a:ext cx="5862310" cy="584775"/>
          </a:xfrm>
          <a:prstGeom prst="rect">
            <a:avLst/>
          </a:prstGeom>
          <a:solidFill>
            <a:srgbClr val="0070C0"/>
          </a:solidFill>
        </p:spPr>
        <p:txBody>
          <a:bodyPr wrap="none" rtlCol="0" anchor="b">
            <a:spAutoFit/>
          </a:bodyPr>
          <a:lstStyle/>
          <a:p>
            <a:pPr algn="r"/>
            <a:r>
              <a:rPr lang="en-GB" sz="3200" b="1" dirty="0">
                <a:solidFill>
                  <a:schemeClr val="bg1"/>
                </a:solidFill>
              </a:rPr>
              <a:t>“See the Conquering Hero Come”</a:t>
            </a:r>
          </a:p>
        </p:txBody>
      </p:sp>
      <p:sp>
        <p:nvSpPr>
          <p:cNvPr id="9" name="TextBox 8"/>
          <p:cNvSpPr txBox="1"/>
          <p:nvPr/>
        </p:nvSpPr>
        <p:spPr>
          <a:xfrm>
            <a:off x="7009439" y="841276"/>
            <a:ext cx="1912703" cy="461665"/>
          </a:xfrm>
          <a:prstGeom prst="rect">
            <a:avLst/>
          </a:prstGeom>
          <a:solidFill>
            <a:srgbClr val="0070C0"/>
          </a:solidFill>
        </p:spPr>
        <p:txBody>
          <a:bodyPr wrap="none" rtlCol="0" anchor="t">
            <a:spAutoFit/>
          </a:bodyPr>
          <a:lstStyle/>
          <a:p>
            <a:pPr algn="r"/>
            <a:r>
              <a:rPr lang="en-GB" sz="2400" b="1" dirty="0">
                <a:solidFill>
                  <a:schemeClr val="bg1"/>
                </a:solidFill>
              </a:rPr>
              <a:t>Joshua - 1747</a:t>
            </a:r>
          </a:p>
        </p:txBody>
      </p:sp>
    </p:spTree>
    <p:extLst>
      <p:ext uri="{BB962C8B-B14F-4D97-AF65-F5344CB8AC3E}">
        <p14:creationId xmlns:p14="http://schemas.microsoft.com/office/powerpoint/2010/main" val="89784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193695"/>
            <a:ext cx="4831707"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Mary – William </a:t>
            </a:r>
            <a:r>
              <a:rPr lang="en-GB" sz="2000" b="1" dirty="0" err="1">
                <a:solidFill>
                  <a:schemeClr val="bg1"/>
                </a:solidFill>
              </a:rPr>
              <a:t>Etty</a:t>
            </a:r>
            <a:r>
              <a:rPr lang="en-GB" sz="2000" b="1" dirty="0">
                <a:solidFill>
                  <a:schemeClr val="bg1"/>
                </a:solidFill>
              </a:rPr>
              <a:t> - 1834</a:t>
            </a:r>
          </a:p>
        </p:txBody>
      </p:sp>
      <p:sp>
        <p:nvSpPr>
          <p:cNvPr id="4" name="TextBox 3"/>
          <p:cNvSpPr txBox="1"/>
          <p:nvPr/>
        </p:nvSpPr>
        <p:spPr>
          <a:xfrm>
            <a:off x="251520" y="193204"/>
            <a:ext cx="4146328" cy="584775"/>
          </a:xfrm>
          <a:prstGeom prst="rect">
            <a:avLst/>
          </a:prstGeom>
          <a:solidFill>
            <a:srgbClr val="0070C0"/>
          </a:solidFill>
        </p:spPr>
        <p:txBody>
          <a:bodyPr wrap="none" rtlCol="0">
            <a:spAutoFit/>
          </a:bodyPr>
          <a:lstStyle/>
          <a:p>
            <a:r>
              <a:rPr lang="en-GB" sz="3200" b="1" dirty="0">
                <a:solidFill>
                  <a:schemeClr val="bg1"/>
                </a:solidFill>
              </a:rPr>
              <a:t>Not What We Expected</a:t>
            </a:r>
          </a:p>
        </p:txBody>
      </p:sp>
      <p:sp>
        <p:nvSpPr>
          <p:cNvPr id="5" name="TextBox 4"/>
          <p:cNvSpPr txBox="1"/>
          <p:nvPr/>
        </p:nvSpPr>
        <p:spPr>
          <a:xfrm>
            <a:off x="251520" y="913284"/>
            <a:ext cx="8280920" cy="523220"/>
          </a:xfrm>
          <a:prstGeom prst="rect">
            <a:avLst/>
          </a:prstGeom>
          <a:solidFill>
            <a:srgbClr val="0070C0"/>
          </a:solidFill>
        </p:spPr>
        <p:txBody>
          <a:bodyPr wrap="square" rtlCol="0">
            <a:spAutoFit/>
          </a:bodyPr>
          <a:lstStyle/>
          <a:p>
            <a:r>
              <a:rPr lang="en-GB" sz="2800" b="1" dirty="0">
                <a:solidFill>
                  <a:schemeClr val="bg1"/>
                </a:solidFill>
              </a:rPr>
              <a:t>John 20:8-9 - “Saw and believed… did not understand”</a:t>
            </a:r>
          </a:p>
        </p:txBody>
      </p:sp>
      <p:sp>
        <p:nvSpPr>
          <p:cNvPr id="13" name="TextBox 12"/>
          <p:cNvSpPr txBox="1"/>
          <p:nvPr/>
        </p:nvSpPr>
        <p:spPr>
          <a:xfrm>
            <a:off x="251520" y="1542192"/>
            <a:ext cx="7776864" cy="523220"/>
          </a:xfrm>
          <a:prstGeom prst="rect">
            <a:avLst/>
          </a:prstGeom>
          <a:solidFill>
            <a:srgbClr val="0070C0"/>
          </a:solidFill>
        </p:spPr>
        <p:txBody>
          <a:bodyPr wrap="square" rtlCol="0">
            <a:spAutoFit/>
          </a:bodyPr>
          <a:lstStyle/>
          <a:p>
            <a:r>
              <a:rPr lang="en-GB" sz="2800" b="1" dirty="0">
                <a:solidFill>
                  <a:schemeClr val="bg1"/>
                </a:solidFill>
              </a:rPr>
              <a:t>Luke 24:20 – “Hoped he was the one to save Israel”</a:t>
            </a:r>
          </a:p>
        </p:txBody>
      </p:sp>
      <p:sp>
        <p:nvSpPr>
          <p:cNvPr id="14" name="TextBox 13"/>
          <p:cNvSpPr txBox="1"/>
          <p:nvPr/>
        </p:nvSpPr>
        <p:spPr>
          <a:xfrm>
            <a:off x="251520" y="2171100"/>
            <a:ext cx="6984776" cy="523220"/>
          </a:xfrm>
          <a:prstGeom prst="rect">
            <a:avLst/>
          </a:prstGeom>
          <a:solidFill>
            <a:srgbClr val="0070C0"/>
          </a:solidFill>
        </p:spPr>
        <p:txBody>
          <a:bodyPr wrap="square" rtlCol="0">
            <a:spAutoFit/>
          </a:bodyPr>
          <a:lstStyle/>
          <a:p>
            <a:r>
              <a:rPr lang="en-GB" sz="2800" b="1" dirty="0">
                <a:solidFill>
                  <a:schemeClr val="bg1"/>
                </a:solidFill>
              </a:rPr>
              <a:t>Guards – Eyewitnesses who denied for a price</a:t>
            </a:r>
          </a:p>
        </p:txBody>
      </p:sp>
      <p:sp>
        <p:nvSpPr>
          <p:cNvPr id="15" name="TextBox 14"/>
          <p:cNvSpPr txBox="1"/>
          <p:nvPr/>
        </p:nvSpPr>
        <p:spPr>
          <a:xfrm>
            <a:off x="251520" y="2819172"/>
            <a:ext cx="6480720" cy="523220"/>
          </a:xfrm>
          <a:prstGeom prst="rect">
            <a:avLst/>
          </a:prstGeom>
          <a:solidFill>
            <a:srgbClr val="0070C0"/>
          </a:solidFill>
        </p:spPr>
        <p:txBody>
          <a:bodyPr wrap="square" rtlCol="0">
            <a:spAutoFit/>
          </a:bodyPr>
          <a:lstStyle/>
          <a:p>
            <a:r>
              <a:rPr lang="en-GB" sz="2800" b="1" dirty="0">
                <a:solidFill>
                  <a:schemeClr val="bg1"/>
                </a:solidFill>
              </a:rPr>
              <a:t>Chief Priests – The wrong sort of Messiah?</a:t>
            </a:r>
          </a:p>
        </p:txBody>
      </p:sp>
      <p:sp>
        <p:nvSpPr>
          <p:cNvPr id="16" name="TextBox 15"/>
          <p:cNvSpPr txBox="1"/>
          <p:nvPr/>
        </p:nvSpPr>
        <p:spPr>
          <a:xfrm>
            <a:off x="251520" y="3467244"/>
            <a:ext cx="5688632" cy="523220"/>
          </a:xfrm>
          <a:prstGeom prst="rect">
            <a:avLst/>
          </a:prstGeom>
          <a:solidFill>
            <a:srgbClr val="0070C0"/>
          </a:solidFill>
        </p:spPr>
        <p:txBody>
          <a:bodyPr wrap="square" rtlCol="0">
            <a:spAutoFit/>
          </a:bodyPr>
          <a:lstStyle/>
          <a:p>
            <a:r>
              <a:rPr lang="en-GB" sz="2800" b="1" dirty="0">
                <a:solidFill>
                  <a:schemeClr val="bg1"/>
                </a:solidFill>
              </a:rPr>
              <a:t>Zealots – The wrong sort of Messiah?</a:t>
            </a:r>
          </a:p>
        </p:txBody>
      </p:sp>
    </p:spTree>
    <p:extLst>
      <p:ext uri="{BB962C8B-B14F-4D97-AF65-F5344CB8AC3E}">
        <p14:creationId xmlns:p14="http://schemas.microsoft.com/office/powerpoint/2010/main" val="17390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roforai, Resurrection, Iconography, Painting,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l="2332" r="7669"/>
          <a:stretch/>
        </p:blipFill>
        <p:spPr bwMode="auto">
          <a:xfrm>
            <a:off x="0" y="1"/>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93204"/>
            <a:ext cx="5253169" cy="584775"/>
          </a:xfrm>
          <a:prstGeom prst="rect">
            <a:avLst/>
          </a:prstGeom>
          <a:solidFill>
            <a:srgbClr val="00B050"/>
          </a:solidFill>
        </p:spPr>
        <p:txBody>
          <a:bodyPr wrap="none" rtlCol="0">
            <a:spAutoFit/>
          </a:bodyPr>
          <a:lstStyle/>
          <a:p>
            <a:r>
              <a:rPr lang="en-GB" sz="3200" b="1" dirty="0">
                <a:solidFill>
                  <a:schemeClr val="bg1"/>
                </a:solidFill>
              </a:rPr>
              <a:t>What Happened After Friday?</a:t>
            </a:r>
          </a:p>
        </p:txBody>
      </p:sp>
      <p:sp>
        <p:nvSpPr>
          <p:cNvPr id="6" name="TextBox 5"/>
          <p:cNvSpPr txBox="1"/>
          <p:nvPr/>
        </p:nvSpPr>
        <p:spPr>
          <a:xfrm>
            <a:off x="251520" y="902831"/>
            <a:ext cx="2028119" cy="523220"/>
          </a:xfrm>
          <a:prstGeom prst="rect">
            <a:avLst/>
          </a:prstGeom>
          <a:solidFill>
            <a:srgbClr val="00B050"/>
          </a:solidFill>
        </p:spPr>
        <p:txBody>
          <a:bodyPr wrap="none" rtlCol="0" anchor="b">
            <a:spAutoFit/>
          </a:bodyPr>
          <a:lstStyle/>
          <a:p>
            <a:r>
              <a:rPr lang="en-GB" sz="2800" b="1" dirty="0">
                <a:solidFill>
                  <a:schemeClr val="bg1"/>
                </a:solidFill>
              </a:rPr>
              <a:t>Jesus Buried</a:t>
            </a:r>
          </a:p>
        </p:txBody>
      </p:sp>
      <p:sp>
        <p:nvSpPr>
          <p:cNvPr id="7" name="TextBox 6"/>
          <p:cNvSpPr txBox="1"/>
          <p:nvPr/>
        </p:nvSpPr>
        <p:spPr>
          <a:xfrm>
            <a:off x="2339752" y="964386"/>
            <a:ext cx="2077748" cy="461665"/>
          </a:xfrm>
          <a:prstGeom prst="rect">
            <a:avLst/>
          </a:prstGeom>
          <a:solidFill>
            <a:srgbClr val="00B050"/>
          </a:solidFill>
        </p:spPr>
        <p:txBody>
          <a:bodyPr wrap="none" rtlCol="0" anchor="b">
            <a:spAutoFit/>
          </a:bodyPr>
          <a:lstStyle/>
          <a:p>
            <a:r>
              <a:rPr lang="en-GB" sz="2400" b="1" dirty="0">
                <a:solidFill>
                  <a:schemeClr val="bg1"/>
                </a:solidFill>
              </a:rPr>
              <a:t>Matt. 27:57-61</a:t>
            </a:r>
          </a:p>
        </p:txBody>
      </p:sp>
      <p:sp>
        <p:nvSpPr>
          <p:cNvPr id="8" name="TextBox 7"/>
          <p:cNvSpPr txBox="1"/>
          <p:nvPr/>
        </p:nvSpPr>
        <p:spPr>
          <a:xfrm>
            <a:off x="4440476" y="964386"/>
            <a:ext cx="1558440" cy="461665"/>
          </a:xfrm>
          <a:prstGeom prst="rect">
            <a:avLst/>
          </a:prstGeom>
          <a:solidFill>
            <a:srgbClr val="00B050"/>
          </a:solidFill>
        </p:spPr>
        <p:txBody>
          <a:bodyPr wrap="none" rtlCol="0" anchor="b">
            <a:spAutoFit/>
          </a:bodyPr>
          <a:lstStyle/>
          <a:p>
            <a:r>
              <a:rPr lang="en-GB" sz="2400" b="1" dirty="0">
                <a:solidFill>
                  <a:schemeClr val="bg1"/>
                </a:solidFill>
              </a:rPr>
              <a:t>John 19:39</a:t>
            </a:r>
          </a:p>
        </p:txBody>
      </p:sp>
      <p:sp>
        <p:nvSpPr>
          <p:cNvPr id="10" name="TextBox 9"/>
          <p:cNvSpPr txBox="1"/>
          <p:nvPr/>
        </p:nvSpPr>
        <p:spPr>
          <a:xfrm>
            <a:off x="251520" y="1550903"/>
            <a:ext cx="5586658" cy="523220"/>
          </a:xfrm>
          <a:prstGeom prst="rect">
            <a:avLst/>
          </a:prstGeom>
          <a:solidFill>
            <a:srgbClr val="00B050"/>
          </a:solidFill>
        </p:spPr>
        <p:txBody>
          <a:bodyPr wrap="none" rtlCol="0" anchor="b">
            <a:spAutoFit/>
          </a:bodyPr>
          <a:lstStyle/>
          <a:p>
            <a:r>
              <a:rPr lang="en-GB" sz="2800" b="1" dirty="0">
                <a:solidFill>
                  <a:schemeClr val="bg1"/>
                </a:solidFill>
              </a:rPr>
              <a:t>Priests and Pilate Meet – Set Guards</a:t>
            </a:r>
          </a:p>
        </p:txBody>
      </p:sp>
      <p:sp>
        <p:nvSpPr>
          <p:cNvPr id="11" name="TextBox 10"/>
          <p:cNvSpPr txBox="1"/>
          <p:nvPr/>
        </p:nvSpPr>
        <p:spPr>
          <a:xfrm>
            <a:off x="5868144" y="1612458"/>
            <a:ext cx="2077748" cy="461665"/>
          </a:xfrm>
          <a:prstGeom prst="rect">
            <a:avLst/>
          </a:prstGeom>
          <a:solidFill>
            <a:srgbClr val="00B050"/>
          </a:solidFill>
        </p:spPr>
        <p:txBody>
          <a:bodyPr wrap="none" rtlCol="0" anchor="b">
            <a:spAutoFit/>
          </a:bodyPr>
          <a:lstStyle/>
          <a:p>
            <a:r>
              <a:rPr lang="en-GB" sz="2400" b="1" dirty="0">
                <a:solidFill>
                  <a:schemeClr val="bg1"/>
                </a:solidFill>
              </a:rPr>
              <a:t>Matt. 27:63-66</a:t>
            </a:r>
          </a:p>
        </p:txBody>
      </p:sp>
      <p:sp>
        <p:nvSpPr>
          <p:cNvPr id="12" name="TextBox 11"/>
          <p:cNvSpPr txBox="1"/>
          <p:nvPr/>
        </p:nvSpPr>
        <p:spPr>
          <a:xfrm>
            <a:off x="251520" y="2190264"/>
            <a:ext cx="4263155" cy="523220"/>
          </a:xfrm>
          <a:prstGeom prst="rect">
            <a:avLst/>
          </a:prstGeom>
          <a:solidFill>
            <a:srgbClr val="00B050"/>
          </a:solidFill>
        </p:spPr>
        <p:txBody>
          <a:bodyPr wrap="none" rtlCol="0" anchor="b">
            <a:spAutoFit/>
          </a:bodyPr>
          <a:lstStyle/>
          <a:p>
            <a:r>
              <a:rPr lang="en-GB" sz="2800" b="1" dirty="0">
                <a:solidFill>
                  <a:schemeClr val="bg1"/>
                </a:solidFill>
              </a:rPr>
              <a:t>Mary etc. Find Tomb Empty</a:t>
            </a:r>
          </a:p>
        </p:txBody>
      </p:sp>
      <p:sp>
        <p:nvSpPr>
          <p:cNvPr id="13" name="TextBox 12"/>
          <p:cNvSpPr txBox="1"/>
          <p:nvPr/>
        </p:nvSpPr>
        <p:spPr>
          <a:xfrm>
            <a:off x="4567025" y="2267125"/>
            <a:ext cx="1766766" cy="461665"/>
          </a:xfrm>
          <a:prstGeom prst="rect">
            <a:avLst/>
          </a:prstGeom>
          <a:solidFill>
            <a:srgbClr val="00B050"/>
          </a:solidFill>
        </p:spPr>
        <p:txBody>
          <a:bodyPr wrap="none" rtlCol="0" anchor="b">
            <a:spAutoFit/>
          </a:bodyPr>
          <a:lstStyle/>
          <a:p>
            <a:r>
              <a:rPr lang="en-GB" sz="2400" b="1" dirty="0">
                <a:solidFill>
                  <a:schemeClr val="bg1"/>
                </a:solidFill>
              </a:rPr>
              <a:t>Matt. 28:1-7</a:t>
            </a:r>
          </a:p>
        </p:txBody>
      </p:sp>
      <p:sp>
        <p:nvSpPr>
          <p:cNvPr id="14" name="TextBox 13"/>
          <p:cNvSpPr txBox="1"/>
          <p:nvPr/>
        </p:nvSpPr>
        <p:spPr>
          <a:xfrm>
            <a:off x="6367225" y="2267125"/>
            <a:ext cx="1733167" cy="461665"/>
          </a:xfrm>
          <a:prstGeom prst="rect">
            <a:avLst/>
          </a:prstGeom>
          <a:solidFill>
            <a:srgbClr val="00B050"/>
          </a:solidFill>
        </p:spPr>
        <p:txBody>
          <a:bodyPr wrap="none" rtlCol="0" anchor="b">
            <a:spAutoFit/>
          </a:bodyPr>
          <a:lstStyle/>
          <a:p>
            <a:r>
              <a:rPr lang="en-GB" sz="2400" b="1" dirty="0">
                <a:solidFill>
                  <a:schemeClr val="bg1"/>
                </a:solidFill>
              </a:rPr>
              <a:t>Mark 16:1-8</a:t>
            </a:r>
          </a:p>
        </p:txBody>
      </p:sp>
      <p:sp>
        <p:nvSpPr>
          <p:cNvPr id="15" name="TextBox 14"/>
          <p:cNvSpPr txBox="1"/>
          <p:nvPr/>
        </p:nvSpPr>
        <p:spPr>
          <a:xfrm>
            <a:off x="4567025" y="2755875"/>
            <a:ext cx="1800108" cy="461665"/>
          </a:xfrm>
          <a:prstGeom prst="rect">
            <a:avLst/>
          </a:prstGeom>
          <a:solidFill>
            <a:srgbClr val="00B050"/>
          </a:solidFill>
        </p:spPr>
        <p:txBody>
          <a:bodyPr wrap="none" rtlCol="0" anchor="b">
            <a:spAutoFit/>
          </a:bodyPr>
          <a:lstStyle/>
          <a:p>
            <a:r>
              <a:rPr lang="en-GB" sz="2400" b="1" dirty="0">
                <a:solidFill>
                  <a:schemeClr val="bg1"/>
                </a:solidFill>
              </a:rPr>
              <a:t>Luke 24:1-11</a:t>
            </a:r>
          </a:p>
        </p:txBody>
      </p:sp>
      <p:sp>
        <p:nvSpPr>
          <p:cNvPr id="16" name="TextBox 15"/>
          <p:cNvSpPr txBox="1"/>
          <p:nvPr/>
        </p:nvSpPr>
        <p:spPr>
          <a:xfrm>
            <a:off x="6447375" y="2755875"/>
            <a:ext cx="1653017" cy="461665"/>
          </a:xfrm>
          <a:prstGeom prst="rect">
            <a:avLst/>
          </a:prstGeom>
          <a:solidFill>
            <a:srgbClr val="00B050"/>
          </a:solidFill>
        </p:spPr>
        <p:txBody>
          <a:bodyPr wrap="none" rtlCol="0" anchor="b">
            <a:spAutoFit/>
          </a:bodyPr>
          <a:lstStyle/>
          <a:p>
            <a:r>
              <a:rPr lang="en-GB" sz="2400" b="1" dirty="0">
                <a:solidFill>
                  <a:schemeClr val="bg1"/>
                </a:solidFill>
              </a:rPr>
              <a:t>John 20:1-2</a:t>
            </a:r>
          </a:p>
        </p:txBody>
      </p:sp>
      <p:sp>
        <p:nvSpPr>
          <p:cNvPr id="18" name="TextBox 17"/>
          <p:cNvSpPr txBox="1"/>
          <p:nvPr/>
        </p:nvSpPr>
        <p:spPr>
          <a:xfrm>
            <a:off x="496972" y="2755875"/>
            <a:ext cx="2364237" cy="461665"/>
          </a:xfrm>
          <a:prstGeom prst="rect">
            <a:avLst/>
          </a:prstGeom>
          <a:solidFill>
            <a:srgbClr val="00B050"/>
          </a:solidFill>
        </p:spPr>
        <p:txBody>
          <a:bodyPr wrap="none" rtlCol="0" anchor="t">
            <a:spAutoFit/>
          </a:bodyPr>
          <a:lstStyle/>
          <a:p>
            <a:r>
              <a:rPr lang="en-GB" sz="2400" b="1" dirty="0">
                <a:solidFill>
                  <a:schemeClr val="bg1"/>
                </a:solidFill>
              </a:rPr>
              <a:t>Mary Magdalene</a:t>
            </a:r>
          </a:p>
        </p:txBody>
      </p:sp>
      <p:sp>
        <p:nvSpPr>
          <p:cNvPr id="19" name="TextBox 18"/>
          <p:cNvSpPr txBox="1"/>
          <p:nvPr/>
        </p:nvSpPr>
        <p:spPr>
          <a:xfrm>
            <a:off x="496972" y="3259931"/>
            <a:ext cx="3129703" cy="830997"/>
          </a:xfrm>
          <a:prstGeom prst="rect">
            <a:avLst/>
          </a:prstGeom>
          <a:solidFill>
            <a:srgbClr val="00B050"/>
          </a:solidFill>
        </p:spPr>
        <p:txBody>
          <a:bodyPr wrap="none" rtlCol="0" anchor="t">
            <a:spAutoFit/>
          </a:bodyPr>
          <a:lstStyle/>
          <a:p>
            <a:r>
              <a:rPr lang="en-GB" sz="2400" b="1" dirty="0">
                <a:solidFill>
                  <a:schemeClr val="bg1"/>
                </a:solidFill>
              </a:rPr>
              <a:t>Mary, wife of </a:t>
            </a:r>
            <a:r>
              <a:rPr lang="en-GB" sz="2400" b="1" dirty="0" err="1">
                <a:solidFill>
                  <a:schemeClr val="bg1"/>
                </a:solidFill>
              </a:rPr>
              <a:t>Clopas</a:t>
            </a:r>
            <a:endParaRPr lang="en-GB" sz="2400" b="1" dirty="0">
              <a:solidFill>
                <a:schemeClr val="bg1"/>
              </a:solidFill>
            </a:endParaRPr>
          </a:p>
          <a:p>
            <a:r>
              <a:rPr lang="en-GB" sz="2400" b="1" dirty="0">
                <a:solidFill>
                  <a:schemeClr val="bg1"/>
                </a:solidFill>
              </a:rPr>
              <a:t>Mary, mother of James</a:t>
            </a:r>
          </a:p>
        </p:txBody>
      </p:sp>
      <p:sp>
        <p:nvSpPr>
          <p:cNvPr id="20" name="TextBox 19"/>
          <p:cNvSpPr txBox="1"/>
          <p:nvPr/>
        </p:nvSpPr>
        <p:spPr>
          <a:xfrm>
            <a:off x="496972" y="4124027"/>
            <a:ext cx="1087157" cy="461665"/>
          </a:xfrm>
          <a:prstGeom prst="rect">
            <a:avLst/>
          </a:prstGeom>
          <a:solidFill>
            <a:srgbClr val="00B050"/>
          </a:solidFill>
        </p:spPr>
        <p:txBody>
          <a:bodyPr wrap="none" rtlCol="0" anchor="t">
            <a:spAutoFit/>
          </a:bodyPr>
          <a:lstStyle/>
          <a:p>
            <a:r>
              <a:rPr lang="en-GB" sz="2400" b="1" dirty="0">
                <a:solidFill>
                  <a:schemeClr val="bg1"/>
                </a:solidFill>
              </a:rPr>
              <a:t>Joanna</a:t>
            </a:r>
          </a:p>
        </p:txBody>
      </p:sp>
      <p:sp>
        <p:nvSpPr>
          <p:cNvPr id="21" name="TextBox 20"/>
          <p:cNvSpPr txBox="1"/>
          <p:nvPr/>
        </p:nvSpPr>
        <p:spPr>
          <a:xfrm>
            <a:off x="496972" y="4628083"/>
            <a:ext cx="1128835" cy="461665"/>
          </a:xfrm>
          <a:prstGeom prst="rect">
            <a:avLst/>
          </a:prstGeom>
          <a:solidFill>
            <a:srgbClr val="00B050"/>
          </a:solidFill>
        </p:spPr>
        <p:txBody>
          <a:bodyPr wrap="none" rtlCol="0" anchor="t">
            <a:spAutoFit/>
          </a:bodyPr>
          <a:lstStyle/>
          <a:p>
            <a:r>
              <a:rPr lang="en-GB" sz="2400" b="1" dirty="0">
                <a:solidFill>
                  <a:schemeClr val="bg1"/>
                </a:solidFill>
              </a:rPr>
              <a:t>Salome</a:t>
            </a:r>
          </a:p>
        </p:txBody>
      </p:sp>
    </p:spTree>
    <p:extLst>
      <p:ext uri="{BB962C8B-B14F-4D97-AF65-F5344CB8AC3E}">
        <p14:creationId xmlns:p14="http://schemas.microsoft.com/office/powerpoint/2010/main" val="18418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60" name="Picture 4" descr="https://upload.wikimedia.org/wikipedia/commons/0/09/Ademollo%2C_The_Menorah_01.jpg"/>
          <p:cNvPicPr>
            <a:picLocks noChangeAspect="1" noChangeArrowheads="1"/>
          </p:cNvPicPr>
          <p:nvPr/>
        </p:nvPicPr>
        <p:blipFill rotWithShape="1">
          <a:blip r:embed="rId2">
            <a:extLst>
              <a:ext uri="{28A0092B-C50C-407E-A947-70E740481C1C}">
                <a14:useLocalDpi xmlns:a14="http://schemas.microsoft.com/office/drawing/2010/main" val="0"/>
              </a:ext>
            </a:extLst>
          </a:blip>
          <a:srcRect b="2256"/>
          <a:stretch/>
        </p:blipFill>
        <p:spPr bwMode="auto">
          <a:xfrm>
            <a:off x="4355976" y="2"/>
            <a:ext cx="4788024" cy="57149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upload.wikimedia.org/wikipedia/commons/f/fa/George_Frideric_Handel_by_Balthasar_De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72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193695"/>
            <a:ext cx="4304383" cy="400110"/>
          </a:xfrm>
          <a:prstGeom prst="rect">
            <a:avLst/>
          </a:prstGeom>
          <a:solidFill>
            <a:srgbClr val="0070C0"/>
          </a:solidFill>
        </p:spPr>
        <p:txBody>
          <a:bodyPr wrap="none" rtlCol="0" anchor="b">
            <a:spAutoFit/>
          </a:bodyPr>
          <a:lstStyle/>
          <a:p>
            <a:r>
              <a:rPr lang="en-GB" sz="2000" b="1" dirty="0">
                <a:solidFill>
                  <a:schemeClr val="bg1"/>
                </a:solidFill>
              </a:rPr>
              <a:t>G F Handel – Balthasar </a:t>
            </a:r>
            <a:r>
              <a:rPr lang="en-GB" sz="2000" b="1" dirty="0" err="1">
                <a:solidFill>
                  <a:schemeClr val="bg1"/>
                </a:solidFill>
              </a:rPr>
              <a:t>Denner</a:t>
            </a:r>
            <a:r>
              <a:rPr lang="en-GB" sz="2000" b="1" dirty="0">
                <a:solidFill>
                  <a:schemeClr val="bg1"/>
                </a:solidFill>
              </a:rPr>
              <a:t> – c1726</a:t>
            </a:r>
          </a:p>
        </p:txBody>
      </p:sp>
      <p:sp>
        <p:nvSpPr>
          <p:cNvPr id="8" name="TextBox 7"/>
          <p:cNvSpPr txBox="1"/>
          <p:nvPr/>
        </p:nvSpPr>
        <p:spPr>
          <a:xfrm>
            <a:off x="3059832" y="3938512"/>
            <a:ext cx="5862310" cy="584775"/>
          </a:xfrm>
          <a:prstGeom prst="rect">
            <a:avLst/>
          </a:prstGeom>
          <a:solidFill>
            <a:srgbClr val="0070C0"/>
          </a:solidFill>
        </p:spPr>
        <p:txBody>
          <a:bodyPr wrap="none" rtlCol="0" anchor="b">
            <a:spAutoFit/>
          </a:bodyPr>
          <a:lstStyle/>
          <a:p>
            <a:pPr algn="r"/>
            <a:r>
              <a:rPr lang="en-GB" sz="3200" b="1" dirty="0">
                <a:solidFill>
                  <a:schemeClr val="bg1"/>
                </a:solidFill>
              </a:rPr>
              <a:t>“See the Conquering Hero Come”</a:t>
            </a:r>
          </a:p>
        </p:txBody>
      </p:sp>
      <p:sp>
        <p:nvSpPr>
          <p:cNvPr id="9" name="TextBox 8"/>
          <p:cNvSpPr txBox="1"/>
          <p:nvPr/>
        </p:nvSpPr>
        <p:spPr>
          <a:xfrm>
            <a:off x="5667918" y="4556075"/>
            <a:ext cx="3254224" cy="461665"/>
          </a:xfrm>
          <a:prstGeom prst="rect">
            <a:avLst/>
          </a:prstGeom>
          <a:solidFill>
            <a:srgbClr val="0070C0"/>
          </a:solidFill>
        </p:spPr>
        <p:txBody>
          <a:bodyPr wrap="none" rtlCol="0" anchor="t">
            <a:spAutoFit/>
          </a:bodyPr>
          <a:lstStyle/>
          <a:p>
            <a:pPr algn="r"/>
            <a:r>
              <a:rPr lang="en-GB" sz="2400" b="1" dirty="0">
                <a:solidFill>
                  <a:schemeClr val="bg1"/>
                </a:solidFill>
              </a:rPr>
              <a:t>Judas Maccabeus - 1796</a:t>
            </a:r>
          </a:p>
        </p:txBody>
      </p:sp>
      <p:sp>
        <p:nvSpPr>
          <p:cNvPr id="10" name="TextBox 9"/>
          <p:cNvSpPr txBox="1"/>
          <p:nvPr/>
        </p:nvSpPr>
        <p:spPr>
          <a:xfrm>
            <a:off x="4739121" y="5193695"/>
            <a:ext cx="4265078" cy="400110"/>
          </a:xfrm>
          <a:prstGeom prst="rect">
            <a:avLst/>
          </a:prstGeom>
          <a:solidFill>
            <a:srgbClr val="0070C0"/>
          </a:solidFill>
        </p:spPr>
        <p:txBody>
          <a:bodyPr wrap="none" rtlCol="0" anchor="b">
            <a:spAutoFit/>
          </a:bodyPr>
          <a:lstStyle/>
          <a:p>
            <a:pPr algn="r"/>
            <a:r>
              <a:rPr lang="en-GB" sz="2000" b="1" dirty="0">
                <a:solidFill>
                  <a:schemeClr val="bg1"/>
                </a:solidFill>
              </a:rPr>
              <a:t>The Menorah – Luigi </a:t>
            </a:r>
            <a:r>
              <a:rPr lang="en-GB" sz="2000" b="1" dirty="0" err="1">
                <a:solidFill>
                  <a:schemeClr val="bg1"/>
                </a:solidFill>
              </a:rPr>
              <a:t>Ademollo</a:t>
            </a:r>
            <a:r>
              <a:rPr lang="en-GB" sz="2000" b="1" dirty="0">
                <a:solidFill>
                  <a:schemeClr val="bg1"/>
                </a:solidFill>
              </a:rPr>
              <a:t> – 1800</a:t>
            </a:r>
          </a:p>
        </p:txBody>
      </p:sp>
    </p:spTree>
    <p:extLst>
      <p:ext uri="{BB962C8B-B14F-4D97-AF65-F5344CB8AC3E}">
        <p14:creationId xmlns:p14="http://schemas.microsoft.com/office/powerpoint/2010/main" val="272372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193695"/>
            <a:ext cx="4831707"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Mary – William </a:t>
            </a:r>
            <a:r>
              <a:rPr lang="en-GB" sz="2000" b="1" dirty="0" err="1">
                <a:solidFill>
                  <a:schemeClr val="bg1"/>
                </a:solidFill>
              </a:rPr>
              <a:t>Etty</a:t>
            </a:r>
            <a:r>
              <a:rPr lang="en-GB" sz="2000" b="1" dirty="0">
                <a:solidFill>
                  <a:schemeClr val="bg1"/>
                </a:solidFill>
              </a:rPr>
              <a:t> - 1834</a:t>
            </a:r>
          </a:p>
        </p:txBody>
      </p:sp>
      <p:sp>
        <p:nvSpPr>
          <p:cNvPr id="4" name="TextBox 3"/>
          <p:cNvSpPr txBox="1"/>
          <p:nvPr/>
        </p:nvSpPr>
        <p:spPr>
          <a:xfrm>
            <a:off x="251520" y="193204"/>
            <a:ext cx="4160498" cy="584775"/>
          </a:xfrm>
          <a:prstGeom prst="rect">
            <a:avLst/>
          </a:prstGeom>
          <a:solidFill>
            <a:srgbClr val="0070C0"/>
          </a:solidFill>
        </p:spPr>
        <p:txBody>
          <a:bodyPr wrap="none" rtlCol="0">
            <a:spAutoFit/>
          </a:bodyPr>
          <a:lstStyle/>
          <a:p>
            <a:r>
              <a:rPr lang="en-GB" sz="3200" b="1" dirty="0">
                <a:solidFill>
                  <a:schemeClr val="bg1"/>
                </a:solidFill>
              </a:rPr>
              <a:t>The Saviour We Need…</a:t>
            </a:r>
          </a:p>
        </p:txBody>
      </p:sp>
      <p:sp>
        <p:nvSpPr>
          <p:cNvPr id="17" name="TextBox 16"/>
          <p:cNvSpPr txBox="1"/>
          <p:nvPr/>
        </p:nvSpPr>
        <p:spPr>
          <a:xfrm>
            <a:off x="4564783" y="4288949"/>
            <a:ext cx="4329455" cy="584775"/>
          </a:xfrm>
          <a:prstGeom prst="rect">
            <a:avLst/>
          </a:prstGeom>
          <a:solidFill>
            <a:srgbClr val="0070C0"/>
          </a:solidFill>
        </p:spPr>
        <p:txBody>
          <a:bodyPr wrap="none" rtlCol="0">
            <a:spAutoFit/>
          </a:bodyPr>
          <a:lstStyle/>
          <a:p>
            <a:pPr algn="r"/>
            <a:r>
              <a:rPr lang="en-GB" sz="3200" b="1" dirty="0">
                <a:solidFill>
                  <a:schemeClr val="bg1"/>
                </a:solidFill>
              </a:rPr>
              <a:t>…The Saviour We Want?</a:t>
            </a:r>
          </a:p>
        </p:txBody>
      </p:sp>
    </p:spTree>
    <p:extLst>
      <p:ext uri="{BB962C8B-B14F-4D97-AF65-F5344CB8AC3E}">
        <p14:creationId xmlns:p14="http://schemas.microsoft.com/office/powerpoint/2010/main" val="33827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132140"/>
            <a:ext cx="5762411" cy="461665"/>
          </a:xfrm>
          <a:prstGeom prst="rect">
            <a:avLst/>
          </a:prstGeom>
          <a:solidFill>
            <a:srgbClr val="0070C0"/>
          </a:solidFill>
        </p:spPr>
        <p:txBody>
          <a:bodyPr wrap="none" rtlCol="0">
            <a:spAutoFit/>
          </a:bodyPr>
          <a:lstStyle/>
          <a:p>
            <a:r>
              <a:rPr lang="en-GB" sz="2400" b="1" dirty="0">
                <a:solidFill>
                  <a:schemeClr val="bg1"/>
                </a:solidFill>
              </a:rPr>
              <a:t>Jesus Appears to Mary – William </a:t>
            </a:r>
            <a:r>
              <a:rPr lang="en-GB" sz="2400" b="1" dirty="0" err="1">
                <a:solidFill>
                  <a:schemeClr val="bg1"/>
                </a:solidFill>
              </a:rPr>
              <a:t>Etty</a:t>
            </a:r>
            <a:r>
              <a:rPr lang="en-GB" sz="2400" b="1" dirty="0">
                <a:solidFill>
                  <a:schemeClr val="bg1"/>
                </a:solidFill>
              </a:rPr>
              <a:t> - 1834</a:t>
            </a:r>
          </a:p>
        </p:txBody>
      </p:sp>
      <p:sp>
        <p:nvSpPr>
          <p:cNvPr id="4" name="TextBox 3"/>
          <p:cNvSpPr txBox="1"/>
          <p:nvPr/>
        </p:nvSpPr>
        <p:spPr>
          <a:xfrm>
            <a:off x="251520" y="193204"/>
            <a:ext cx="5253169" cy="584775"/>
          </a:xfrm>
          <a:prstGeom prst="rect">
            <a:avLst/>
          </a:prstGeom>
          <a:solidFill>
            <a:srgbClr val="0070C0"/>
          </a:solidFill>
        </p:spPr>
        <p:txBody>
          <a:bodyPr wrap="none" rtlCol="0">
            <a:spAutoFit/>
          </a:bodyPr>
          <a:lstStyle/>
          <a:p>
            <a:r>
              <a:rPr lang="en-GB" sz="3200" b="1" dirty="0">
                <a:solidFill>
                  <a:schemeClr val="bg1"/>
                </a:solidFill>
              </a:rPr>
              <a:t>What Happened After Friday?</a:t>
            </a:r>
          </a:p>
        </p:txBody>
      </p:sp>
      <p:sp>
        <p:nvSpPr>
          <p:cNvPr id="5" name="TextBox 4"/>
          <p:cNvSpPr txBox="1"/>
          <p:nvPr/>
        </p:nvSpPr>
        <p:spPr>
          <a:xfrm>
            <a:off x="251520" y="841276"/>
            <a:ext cx="5274777" cy="523220"/>
          </a:xfrm>
          <a:prstGeom prst="rect">
            <a:avLst/>
          </a:prstGeom>
          <a:solidFill>
            <a:srgbClr val="0070C0"/>
          </a:solidFill>
        </p:spPr>
        <p:txBody>
          <a:bodyPr wrap="none" rtlCol="0">
            <a:spAutoFit/>
          </a:bodyPr>
          <a:lstStyle/>
          <a:p>
            <a:r>
              <a:rPr lang="en-GB" sz="2800" b="1" dirty="0">
                <a:solidFill>
                  <a:schemeClr val="bg1"/>
                </a:solidFill>
              </a:rPr>
              <a:t>Jesus Appears to Mary and Others</a:t>
            </a:r>
          </a:p>
        </p:txBody>
      </p:sp>
      <p:sp>
        <p:nvSpPr>
          <p:cNvPr id="6" name="TextBox 5"/>
          <p:cNvSpPr txBox="1"/>
          <p:nvPr/>
        </p:nvSpPr>
        <p:spPr>
          <a:xfrm>
            <a:off x="788492" y="1426051"/>
            <a:ext cx="1922257" cy="461665"/>
          </a:xfrm>
          <a:prstGeom prst="rect">
            <a:avLst/>
          </a:prstGeom>
          <a:solidFill>
            <a:srgbClr val="0070C0"/>
          </a:solidFill>
        </p:spPr>
        <p:txBody>
          <a:bodyPr wrap="none" rtlCol="0" anchor="b">
            <a:spAutoFit/>
          </a:bodyPr>
          <a:lstStyle/>
          <a:p>
            <a:r>
              <a:rPr lang="en-GB" sz="2400" b="1" dirty="0">
                <a:solidFill>
                  <a:schemeClr val="bg1"/>
                </a:solidFill>
              </a:rPr>
              <a:t>Matt. 28:8-10</a:t>
            </a:r>
          </a:p>
        </p:txBody>
      </p:sp>
      <p:sp>
        <p:nvSpPr>
          <p:cNvPr id="7" name="TextBox 6"/>
          <p:cNvSpPr txBox="1"/>
          <p:nvPr/>
        </p:nvSpPr>
        <p:spPr>
          <a:xfrm>
            <a:off x="2771800" y="1426051"/>
            <a:ext cx="1888659" cy="461665"/>
          </a:xfrm>
          <a:prstGeom prst="rect">
            <a:avLst/>
          </a:prstGeom>
          <a:solidFill>
            <a:srgbClr val="0070C0"/>
          </a:solidFill>
        </p:spPr>
        <p:txBody>
          <a:bodyPr wrap="none" rtlCol="0" anchor="b">
            <a:spAutoFit/>
          </a:bodyPr>
          <a:lstStyle/>
          <a:p>
            <a:r>
              <a:rPr lang="en-GB" sz="2400" b="1" dirty="0">
                <a:solidFill>
                  <a:schemeClr val="bg1"/>
                </a:solidFill>
              </a:rPr>
              <a:t>Mark 16:9-11</a:t>
            </a:r>
          </a:p>
        </p:txBody>
      </p:sp>
      <p:sp>
        <p:nvSpPr>
          <p:cNvPr id="11" name="TextBox 10"/>
          <p:cNvSpPr txBox="1"/>
          <p:nvPr/>
        </p:nvSpPr>
        <p:spPr>
          <a:xfrm>
            <a:off x="4716016" y="1426051"/>
            <a:ext cx="1963999" cy="461665"/>
          </a:xfrm>
          <a:prstGeom prst="rect">
            <a:avLst/>
          </a:prstGeom>
          <a:solidFill>
            <a:srgbClr val="0070C0"/>
          </a:solidFill>
        </p:spPr>
        <p:txBody>
          <a:bodyPr wrap="none" rtlCol="0" anchor="b">
            <a:spAutoFit/>
          </a:bodyPr>
          <a:lstStyle/>
          <a:p>
            <a:r>
              <a:rPr lang="en-GB" sz="2400" b="1" dirty="0">
                <a:solidFill>
                  <a:schemeClr val="bg1"/>
                </a:solidFill>
              </a:rPr>
              <a:t>John 21:11-18</a:t>
            </a:r>
          </a:p>
        </p:txBody>
      </p:sp>
    </p:spTree>
    <p:extLst>
      <p:ext uri="{BB962C8B-B14F-4D97-AF65-F5344CB8AC3E}">
        <p14:creationId xmlns:p14="http://schemas.microsoft.com/office/powerpoint/2010/main" val="41430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5132140"/>
            <a:ext cx="5762411" cy="461665"/>
          </a:xfrm>
          <a:prstGeom prst="rect">
            <a:avLst/>
          </a:prstGeom>
          <a:solidFill>
            <a:srgbClr val="0070C0"/>
          </a:solidFill>
        </p:spPr>
        <p:txBody>
          <a:bodyPr wrap="none" rtlCol="0">
            <a:spAutoFit/>
          </a:bodyPr>
          <a:lstStyle/>
          <a:p>
            <a:r>
              <a:rPr lang="en-GB" sz="2400" b="1" dirty="0">
                <a:solidFill>
                  <a:schemeClr val="bg1"/>
                </a:solidFill>
              </a:rPr>
              <a:t>Jesus Appears to Mary – William </a:t>
            </a:r>
            <a:r>
              <a:rPr lang="en-GB" sz="2400" b="1" dirty="0" err="1">
                <a:solidFill>
                  <a:schemeClr val="bg1"/>
                </a:solidFill>
              </a:rPr>
              <a:t>Etty</a:t>
            </a:r>
            <a:r>
              <a:rPr lang="en-GB" sz="2400" b="1" dirty="0">
                <a:solidFill>
                  <a:schemeClr val="bg1"/>
                </a:solidFill>
              </a:rPr>
              <a:t> - 1834</a:t>
            </a:r>
          </a:p>
        </p:txBody>
      </p:sp>
      <p:pic>
        <p:nvPicPr>
          <p:cNvPr id="4098" name="Picture 2" descr="File:Wga 12c illuminated manuscripts Mary Magdalen announcing the resurrection.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36" b="40113"/>
          <a:stretch/>
        </p:blipFill>
        <p:spPr bwMode="auto">
          <a:xfrm>
            <a:off x="-17488" y="0"/>
            <a:ext cx="9161488"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1" y="5132139"/>
            <a:ext cx="7991996" cy="461665"/>
          </a:xfrm>
          <a:prstGeom prst="rect">
            <a:avLst/>
          </a:prstGeom>
          <a:solidFill>
            <a:srgbClr val="0070C0"/>
          </a:solidFill>
        </p:spPr>
        <p:txBody>
          <a:bodyPr wrap="none" rtlCol="0">
            <a:spAutoFit/>
          </a:bodyPr>
          <a:lstStyle/>
          <a:p>
            <a:r>
              <a:rPr lang="en-GB" sz="2400" b="1" dirty="0">
                <a:solidFill>
                  <a:schemeClr val="bg1"/>
                </a:solidFill>
              </a:rPr>
              <a:t>Mary Announces The Resurrection – St Albans Psalter – 1120s</a:t>
            </a:r>
          </a:p>
        </p:txBody>
      </p:sp>
      <p:sp>
        <p:nvSpPr>
          <p:cNvPr id="7" name="TextBox 6"/>
          <p:cNvSpPr txBox="1"/>
          <p:nvPr/>
        </p:nvSpPr>
        <p:spPr>
          <a:xfrm>
            <a:off x="251520" y="193204"/>
            <a:ext cx="5253169" cy="584775"/>
          </a:xfrm>
          <a:prstGeom prst="rect">
            <a:avLst/>
          </a:prstGeom>
          <a:solidFill>
            <a:srgbClr val="0070C0"/>
          </a:solidFill>
        </p:spPr>
        <p:txBody>
          <a:bodyPr wrap="none" rtlCol="0">
            <a:spAutoFit/>
          </a:bodyPr>
          <a:lstStyle/>
          <a:p>
            <a:r>
              <a:rPr lang="en-GB" sz="3200" b="1" dirty="0">
                <a:solidFill>
                  <a:schemeClr val="bg1"/>
                </a:solidFill>
              </a:rPr>
              <a:t>What Happened After Friday?</a:t>
            </a:r>
          </a:p>
        </p:txBody>
      </p:sp>
      <p:sp>
        <p:nvSpPr>
          <p:cNvPr id="8" name="TextBox 7"/>
          <p:cNvSpPr txBox="1"/>
          <p:nvPr/>
        </p:nvSpPr>
        <p:spPr>
          <a:xfrm>
            <a:off x="251520" y="3270356"/>
            <a:ext cx="5549211" cy="523220"/>
          </a:xfrm>
          <a:prstGeom prst="rect">
            <a:avLst/>
          </a:prstGeom>
          <a:solidFill>
            <a:srgbClr val="0070C0"/>
          </a:solidFill>
        </p:spPr>
        <p:txBody>
          <a:bodyPr wrap="none" rtlCol="0">
            <a:spAutoFit/>
          </a:bodyPr>
          <a:lstStyle/>
          <a:p>
            <a:r>
              <a:rPr lang="en-GB" sz="2800" b="1" dirty="0">
                <a:solidFill>
                  <a:schemeClr val="bg1"/>
                </a:solidFill>
              </a:rPr>
              <a:t>Guards Report to Priests – Cover-Up</a:t>
            </a:r>
          </a:p>
        </p:txBody>
      </p:sp>
      <p:sp>
        <p:nvSpPr>
          <p:cNvPr id="9" name="TextBox 8"/>
          <p:cNvSpPr txBox="1"/>
          <p:nvPr/>
        </p:nvSpPr>
        <p:spPr>
          <a:xfrm>
            <a:off x="5868144" y="3331939"/>
            <a:ext cx="2077748" cy="461665"/>
          </a:xfrm>
          <a:prstGeom prst="rect">
            <a:avLst/>
          </a:prstGeom>
          <a:solidFill>
            <a:srgbClr val="0070C0"/>
          </a:solidFill>
        </p:spPr>
        <p:txBody>
          <a:bodyPr wrap="none" rtlCol="0" anchor="b">
            <a:spAutoFit/>
          </a:bodyPr>
          <a:lstStyle/>
          <a:p>
            <a:r>
              <a:rPr lang="en-GB" sz="2400" b="1" dirty="0">
                <a:solidFill>
                  <a:schemeClr val="bg1"/>
                </a:solidFill>
              </a:rPr>
              <a:t>Matt. 28:11-15</a:t>
            </a:r>
          </a:p>
        </p:txBody>
      </p:sp>
      <p:sp>
        <p:nvSpPr>
          <p:cNvPr id="11" name="TextBox 10"/>
          <p:cNvSpPr txBox="1"/>
          <p:nvPr/>
        </p:nvSpPr>
        <p:spPr>
          <a:xfrm>
            <a:off x="251520" y="841276"/>
            <a:ext cx="7640105" cy="523220"/>
          </a:xfrm>
          <a:prstGeom prst="rect">
            <a:avLst/>
          </a:prstGeom>
          <a:solidFill>
            <a:srgbClr val="0070C0"/>
          </a:solidFill>
        </p:spPr>
        <p:txBody>
          <a:bodyPr wrap="none" rtlCol="0">
            <a:spAutoFit/>
          </a:bodyPr>
          <a:lstStyle/>
          <a:p>
            <a:r>
              <a:rPr lang="en-GB" sz="2800" b="1" dirty="0">
                <a:solidFill>
                  <a:schemeClr val="bg1"/>
                </a:solidFill>
              </a:rPr>
              <a:t>Peter and Other Disciple (John?) Find Tomb Empty</a:t>
            </a:r>
          </a:p>
        </p:txBody>
      </p:sp>
      <p:sp>
        <p:nvSpPr>
          <p:cNvPr id="12" name="TextBox 11"/>
          <p:cNvSpPr txBox="1"/>
          <p:nvPr/>
        </p:nvSpPr>
        <p:spPr>
          <a:xfrm>
            <a:off x="788492" y="1426051"/>
            <a:ext cx="1550040" cy="461665"/>
          </a:xfrm>
          <a:prstGeom prst="rect">
            <a:avLst/>
          </a:prstGeom>
          <a:solidFill>
            <a:srgbClr val="0070C0"/>
          </a:solidFill>
        </p:spPr>
        <p:txBody>
          <a:bodyPr wrap="none" rtlCol="0" anchor="b">
            <a:spAutoFit/>
          </a:bodyPr>
          <a:lstStyle/>
          <a:p>
            <a:r>
              <a:rPr lang="en-GB" sz="2400" b="1" dirty="0">
                <a:solidFill>
                  <a:schemeClr val="bg1"/>
                </a:solidFill>
              </a:rPr>
              <a:t>Luke 24:12</a:t>
            </a:r>
          </a:p>
        </p:txBody>
      </p:sp>
      <p:sp>
        <p:nvSpPr>
          <p:cNvPr id="13" name="TextBox 12"/>
          <p:cNvSpPr txBox="1"/>
          <p:nvPr/>
        </p:nvSpPr>
        <p:spPr>
          <a:xfrm>
            <a:off x="2373888" y="1426051"/>
            <a:ext cx="1653017" cy="461665"/>
          </a:xfrm>
          <a:prstGeom prst="rect">
            <a:avLst/>
          </a:prstGeom>
          <a:solidFill>
            <a:srgbClr val="0070C0"/>
          </a:solidFill>
        </p:spPr>
        <p:txBody>
          <a:bodyPr wrap="none" rtlCol="0" anchor="b">
            <a:spAutoFit/>
          </a:bodyPr>
          <a:lstStyle/>
          <a:p>
            <a:r>
              <a:rPr lang="en-GB" sz="2400" b="1" dirty="0">
                <a:solidFill>
                  <a:schemeClr val="bg1"/>
                </a:solidFill>
              </a:rPr>
              <a:t>John 20:3-9</a:t>
            </a:r>
          </a:p>
        </p:txBody>
      </p:sp>
      <p:sp>
        <p:nvSpPr>
          <p:cNvPr id="14" name="TextBox 13"/>
          <p:cNvSpPr txBox="1"/>
          <p:nvPr/>
        </p:nvSpPr>
        <p:spPr>
          <a:xfrm>
            <a:off x="251520" y="2299091"/>
            <a:ext cx="2684133" cy="523220"/>
          </a:xfrm>
          <a:prstGeom prst="rect">
            <a:avLst/>
          </a:prstGeom>
          <a:solidFill>
            <a:srgbClr val="0070C0"/>
          </a:solidFill>
        </p:spPr>
        <p:txBody>
          <a:bodyPr wrap="none" rtlCol="0" anchor="b">
            <a:spAutoFit/>
          </a:bodyPr>
          <a:lstStyle/>
          <a:p>
            <a:r>
              <a:rPr lang="en-GB" sz="2800" b="1" dirty="0">
                <a:solidFill>
                  <a:schemeClr val="bg1"/>
                </a:solidFill>
              </a:rPr>
              <a:t>Appears to Peter</a:t>
            </a:r>
          </a:p>
        </p:txBody>
      </p:sp>
      <p:sp>
        <p:nvSpPr>
          <p:cNvPr id="15" name="TextBox 14"/>
          <p:cNvSpPr txBox="1"/>
          <p:nvPr/>
        </p:nvSpPr>
        <p:spPr>
          <a:xfrm>
            <a:off x="2987824" y="2360233"/>
            <a:ext cx="1550040" cy="461665"/>
          </a:xfrm>
          <a:prstGeom prst="rect">
            <a:avLst/>
          </a:prstGeom>
          <a:solidFill>
            <a:srgbClr val="0070C0"/>
          </a:solidFill>
        </p:spPr>
        <p:txBody>
          <a:bodyPr wrap="none" rtlCol="0" anchor="b">
            <a:spAutoFit/>
          </a:bodyPr>
          <a:lstStyle/>
          <a:p>
            <a:r>
              <a:rPr lang="en-GB" sz="2400" b="1" dirty="0">
                <a:solidFill>
                  <a:schemeClr val="bg1"/>
                </a:solidFill>
              </a:rPr>
              <a:t>Luke 24:34</a:t>
            </a:r>
          </a:p>
        </p:txBody>
      </p:sp>
      <p:sp>
        <p:nvSpPr>
          <p:cNvPr id="16" name="TextBox 15"/>
          <p:cNvSpPr txBox="1"/>
          <p:nvPr/>
        </p:nvSpPr>
        <p:spPr>
          <a:xfrm>
            <a:off x="4606136" y="2360233"/>
            <a:ext cx="1771832" cy="461665"/>
          </a:xfrm>
          <a:prstGeom prst="rect">
            <a:avLst/>
          </a:prstGeom>
          <a:solidFill>
            <a:srgbClr val="0070C0"/>
          </a:solidFill>
        </p:spPr>
        <p:txBody>
          <a:bodyPr wrap="none" rtlCol="0" anchor="b">
            <a:spAutoFit/>
          </a:bodyPr>
          <a:lstStyle/>
          <a:p>
            <a:r>
              <a:rPr lang="en-GB" sz="2400" b="1" dirty="0">
                <a:solidFill>
                  <a:schemeClr val="bg1"/>
                </a:solidFill>
              </a:rPr>
              <a:t>1 Cor. 15:3-5</a:t>
            </a:r>
          </a:p>
        </p:txBody>
      </p:sp>
    </p:spTree>
    <p:extLst>
      <p:ext uri="{BB962C8B-B14F-4D97-AF65-F5344CB8AC3E}">
        <p14:creationId xmlns:p14="http://schemas.microsoft.com/office/powerpoint/2010/main" val="1107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Rembrandt Harmensz. van Rijn 023.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50" b="13653"/>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132140"/>
            <a:ext cx="5282536" cy="461665"/>
          </a:xfrm>
          <a:prstGeom prst="rect">
            <a:avLst/>
          </a:prstGeom>
          <a:solidFill>
            <a:srgbClr val="0070C0"/>
          </a:solidFill>
        </p:spPr>
        <p:txBody>
          <a:bodyPr wrap="none" rtlCol="0">
            <a:spAutoFit/>
          </a:bodyPr>
          <a:lstStyle/>
          <a:p>
            <a:r>
              <a:rPr lang="en-GB" sz="2400" b="1" dirty="0">
                <a:solidFill>
                  <a:schemeClr val="bg1"/>
                </a:solidFill>
              </a:rPr>
              <a:t>Supper at Emmaus – Rembrandt – 1648</a:t>
            </a:r>
          </a:p>
        </p:txBody>
      </p:sp>
      <p:sp>
        <p:nvSpPr>
          <p:cNvPr id="6" name="TextBox 5"/>
          <p:cNvSpPr txBox="1"/>
          <p:nvPr/>
        </p:nvSpPr>
        <p:spPr>
          <a:xfrm>
            <a:off x="251520" y="193204"/>
            <a:ext cx="5253169" cy="584775"/>
          </a:xfrm>
          <a:prstGeom prst="rect">
            <a:avLst/>
          </a:prstGeom>
          <a:solidFill>
            <a:srgbClr val="0070C0"/>
          </a:solidFill>
        </p:spPr>
        <p:txBody>
          <a:bodyPr wrap="none" rtlCol="0">
            <a:spAutoFit/>
          </a:bodyPr>
          <a:lstStyle/>
          <a:p>
            <a:r>
              <a:rPr lang="en-GB" sz="3200" b="1" dirty="0">
                <a:solidFill>
                  <a:schemeClr val="bg1"/>
                </a:solidFill>
              </a:rPr>
              <a:t>What Happened After Friday?</a:t>
            </a:r>
          </a:p>
        </p:txBody>
      </p:sp>
      <p:sp>
        <p:nvSpPr>
          <p:cNvPr id="7" name="TextBox 6"/>
          <p:cNvSpPr txBox="1"/>
          <p:nvPr/>
        </p:nvSpPr>
        <p:spPr>
          <a:xfrm>
            <a:off x="251520" y="841276"/>
            <a:ext cx="8703601" cy="523220"/>
          </a:xfrm>
          <a:prstGeom prst="rect">
            <a:avLst/>
          </a:prstGeom>
          <a:solidFill>
            <a:srgbClr val="0070C0"/>
          </a:solidFill>
        </p:spPr>
        <p:txBody>
          <a:bodyPr wrap="none" rtlCol="0">
            <a:spAutoFit/>
          </a:bodyPr>
          <a:lstStyle/>
          <a:p>
            <a:r>
              <a:rPr lang="en-GB" sz="2800" b="1" dirty="0">
                <a:solidFill>
                  <a:schemeClr val="bg1"/>
                </a:solidFill>
              </a:rPr>
              <a:t>Jesus Meets Disciples on Road to Emmaus: </a:t>
            </a:r>
            <a:r>
              <a:rPr lang="en-GB" sz="2400" b="1" dirty="0">
                <a:solidFill>
                  <a:schemeClr val="bg1"/>
                </a:solidFill>
              </a:rPr>
              <a:t>Cleopas &amp; Other</a:t>
            </a:r>
            <a:endParaRPr lang="en-GB" sz="2800" b="1" dirty="0">
              <a:solidFill>
                <a:schemeClr val="bg1"/>
              </a:solidFill>
            </a:endParaRPr>
          </a:p>
        </p:txBody>
      </p:sp>
      <p:sp>
        <p:nvSpPr>
          <p:cNvPr id="8" name="TextBox 7"/>
          <p:cNvSpPr txBox="1"/>
          <p:nvPr/>
        </p:nvSpPr>
        <p:spPr>
          <a:xfrm>
            <a:off x="788492" y="1426051"/>
            <a:ext cx="2044149" cy="461665"/>
          </a:xfrm>
          <a:prstGeom prst="rect">
            <a:avLst/>
          </a:prstGeom>
          <a:solidFill>
            <a:srgbClr val="0070C0"/>
          </a:solidFill>
        </p:spPr>
        <p:txBody>
          <a:bodyPr wrap="none" rtlCol="0" anchor="b">
            <a:spAutoFit/>
          </a:bodyPr>
          <a:lstStyle/>
          <a:p>
            <a:r>
              <a:rPr lang="en-GB" sz="2400" b="1" dirty="0">
                <a:solidFill>
                  <a:schemeClr val="bg1"/>
                </a:solidFill>
              </a:rPr>
              <a:t>Mark 16:12-13</a:t>
            </a:r>
          </a:p>
        </p:txBody>
      </p:sp>
      <p:sp>
        <p:nvSpPr>
          <p:cNvPr id="9" name="TextBox 8"/>
          <p:cNvSpPr txBox="1"/>
          <p:nvPr/>
        </p:nvSpPr>
        <p:spPr>
          <a:xfrm>
            <a:off x="2918983" y="1426051"/>
            <a:ext cx="1955600" cy="461665"/>
          </a:xfrm>
          <a:prstGeom prst="rect">
            <a:avLst/>
          </a:prstGeom>
          <a:solidFill>
            <a:srgbClr val="0070C0"/>
          </a:solidFill>
        </p:spPr>
        <p:txBody>
          <a:bodyPr wrap="none" rtlCol="0" anchor="b">
            <a:spAutoFit/>
          </a:bodyPr>
          <a:lstStyle/>
          <a:p>
            <a:r>
              <a:rPr lang="en-GB" sz="2400" b="1" dirty="0">
                <a:solidFill>
                  <a:schemeClr val="bg1"/>
                </a:solidFill>
              </a:rPr>
              <a:t>Luke 24:13-32</a:t>
            </a:r>
          </a:p>
        </p:txBody>
      </p:sp>
      <p:sp>
        <p:nvSpPr>
          <p:cNvPr id="13" name="TextBox 12"/>
          <p:cNvSpPr txBox="1"/>
          <p:nvPr/>
        </p:nvSpPr>
        <p:spPr>
          <a:xfrm>
            <a:off x="4932040" y="1426051"/>
            <a:ext cx="2920992" cy="461665"/>
          </a:xfrm>
          <a:prstGeom prst="rect">
            <a:avLst/>
          </a:prstGeom>
          <a:solidFill>
            <a:srgbClr val="0070C0"/>
          </a:solidFill>
        </p:spPr>
        <p:txBody>
          <a:bodyPr wrap="none" rtlCol="0" anchor="b">
            <a:spAutoFit/>
          </a:bodyPr>
          <a:lstStyle/>
          <a:p>
            <a:r>
              <a:rPr lang="en-GB" sz="2400" b="1" dirty="0" err="1">
                <a:solidFill>
                  <a:schemeClr val="bg1"/>
                </a:solidFill>
              </a:rPr>
              <a:t>Chalphai</a:t>
            </a:r>
            <a:r>
              <a:rPr lang="en-GB" sz="2400" b="1" dirty="0">
                <a:solidFill>
                  <a:schemeClr val="bg1"/>
                </a:solidFill>
              </a:rPr>
              <a:t> = </a:t>
            </a:r>
            <a:r>
              <a:rPr lang="en-GB" sz="2400" b="1" dirty="0" err="1">
                <a:solidFill>
                  <a:schemeClr val="bg1"/>
                </a:solidFill>
              </a:rPr>
              <a:t>Alphaeus</a:t>
            </a:r>
            <a:r>
              <a:rPr lang="en-GB" sz="2400" b="1" dirty="0">
                <a:solidFill>
                  <a:schemeClr val="bg1"/>
                </a:solidFill>
              </a:rPr>
              <a:t>?</a:t>
            </a:r>
          </a:p>
        </p:txBody>
      </p:sp>
    </p:spTree>
    <p:extLst>
      <p:ext uri="{BB962C8B-B14F-4D97-AF65-F5344CB8AC3E}">
        <p14:creationId xmlns:p14="http://schemas.microsoft.com/office/powerpoint/2010/main" val="27128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32140"/>
            <a:ext cx="7764883" cy="461665"/>
          </a:xfrm>
          <a:prstGeom prst="rect">
            <a:avLst/>
          </a:prstGeom>
          <a:solidFill>
            <a:srgbClr val="0070C0"/>
          </a:solidFill>
        </p:spPr>
        <p:txBody>
          <a:bodyPr wrap="none" rtlCol="0">
            <a:spAutoFit/>
          </a:bodyPr>
          <a:lstStyle/>
          <a:p>
            <a:r>
              <a:rPr lang="en-GB" sz="2400" b="1" dirty="0">
                <a:solidFill>
                  <a:schemeClr val="bg1"/>
                </a:solidFill>
              </a:rPr>
              <a:t>Jesus Appears to Disciples - </a:t>
            </a:r>
            <a:r>
              <a:rPr lang="en-GB" sz="2400" b="1" dirty="0" err="1">
                <a:solidFill>
                  <a:schemeClr val="bg1"/>
                </a:solidFill>
              </a:rPr>
              <a:t>Duccio</a:t>
            </a:r>
            <a:r>
              <a:rPr lang="en-GB" sz="2400" b="1" dirty="0">
                <a:solidFill>
                  <a:schemeClr val="bg1"/>
                </a:solidFill>
              </a:rPr>
              <a:t> di </a:t>
            </a:r>
            <a:r>
              <a:rPr lang="en-GB" sz="2400" b="1" dirty="0" err="1">
                <a:solidFill>
                  <a:schemeClr val="bg1"/>
                </a:solidFill>
              </a:rPr>
              <a:t>Buoninsegna</a:t>
            </a:r>
            <a:r>
              <a:rPr lang="en-GB" sz="2400" b="1" dirty="0">
                <a:solidFill>
                  <a:schemeClr val="bg1"/>
                </a:solidFill>
              </a:rPr>
              <a:t> - c1308</a:t>
            </a:r>
          </a:p>
        </p:txBody>
      </p:sp>
      <p:sp>
        <p:nvSpPr>
          <p:cNvPr id="5" name="TextBox 4"/>
          <p:cNvSpPr txBox="1"/>
          <p:nvPr/>
        </p:nvSpPr>
        <p:spPr>
          <a:xfrm>
            <a:off x="251520" y="822112"/>
            <a:ext cx="6586931" cy="523220"/>
          </a:xfrm>
          <a:prstGeom prst="rect">
            <a:avLst/>
          </a:prstGeom>
          <a:solidFill>
            <a:srgbClr val="0070C0"/>
          </a:solidFill>
        </p:spPr>
        <p:txBody>
          <a:bodyPr wrap="none" rtlCol="0">
            <a:spAutoFit/>
          </a:bodyPr>
          <a:lstStyle/>
          <a:p>
            <a:r>
              <a:rPr lang="en-GB" sz="2800" b="1" dirty="0">
                <a:solidFill>
                  <a:schemeClr val="bg1"/>
                </a:solidFill>
              </a:rPr>
              <a:t>“Whilst they were still talking about this…”</a:t>
            </a:r>
          </a:p>
        </p:txBody>
      </p:sp>
      <p:sp>
        <p:nvSpPr>
          <p:cNvPr id="6" name="TextBox 5"/>
          <p:cNvSpPr txBox="1"/>
          <p:nvPr/>
        </p:nvSpPr>
        <p:spPr>
          <a:xfrm>
            <a:off x="788492" y="2494264"/>
            <a:ext cx="1638590" cy="461665"/>
          </a:xfrm>
          <a:prstGeom prst="rect">
            <a:avLst/>
          </a:prstGeom>
          <a:solidFill>
            <a:srgbClr val="0070C0"/>
          </a:solidFill>
        </p:spPr>
        <p:txBody>
          <a:bodyPr wrap="none" rtlCol="0" anchor="b">
            <a:spAutoFit/>
          </a:bodyPr>
          <a:lstStyle/>
          <a:p>
            <a:r>
              <a:rPr lang="en-GB" sz="2400" b="1" dirty="0">
                <a:solidFill>
                  <a:schemeClr val="bg1"/>
                </a:solidFill>
              </a:rPr>
              <a:t>Mark 16:14</a:t>
            </a:r>
          </a:p>
        </p:txBody>
      </p:sp>
      <p:sp>
        <p:nvSpPr>
          <p:cNvPr id="7" name="TextBox 6"/>
          <p:cNvSpPr txBox="1"/>
          <p:nvPr/>
        </p:nvSpPr>
        <p:spPr>
          <a:xfrm>
            <a:off x="2483768" y="2494264"/>
            <a:ext cx="1955600" cy="461665"/>
          </a:xfrm>
          <a:prstGeom prst="rect">
            <a:avLst/>
          </a:prstGeom>
          <a:solidFill>
            <a:srgbClr val="0070C0"/>
          </a:solidFill>
        </p:spPr>
        <p:txBody>
          <a:bodyPr wrap="none" rtlCol="0" anchor="b">
            <a:spAutoFit/>
          </a:bodyPr>
          <a:lstStyle/>
          <a:p>
            <a:r>
              <a:rPr lang="en-GB" sz="2400" b="1" dirty="0">
                <a:solidFill>
                  <a:schemeClr val="bg1"/>
                </a:solidFill>
              </a:rPr>
              <a:t>Luke 24:36-41</a:t>
            </a:r>
          </a:p>
        </p:txBody>
      </p:sp>
      <p:sp>
        <p:nvSpPr>
          <p:cNvPr id="8" name="TextBox 7"/>
          <p:cNvSpPr txBox="1"/>
          <p:nvPr/>
        </p:nvSpPr>
        <p:spPr>
          <a:xfrm>
            <a:off x="251520" y="1909489"/>
            <a:ext cx="4588244" cy="523220"/>
          </a:xfrm>
          <a:prstGeom prst="rect">
            <a:avLst/>
          </a:prstGeom>
          <a:solidFill>
            <a:srgbClr val="0070C0"/>
          </a:solidFill>
        </p:spPr>
        <p:txBody>
          <a:bodyPr wrap="none" rtlCol="0">
            <a:spAutoFit/>
          </a:bodyPr>
          <a:lstStyle/>
          <a:p>
            <a:r>
              <a:rPr lang="en-GB" sz="2800" b="1" dirty="0">
                <a:solidFill>
                  <a:schemeClr val="bg1"/>
                </a:solidFill>
              </a:rPr>
              <a:t>Jesus Appears to His Disciples</a:t>
            </a:r>
          </a:p>
        </p:txBody>
      </p:sp>
      <p:sp>
        <p:nvSpPr>
          <p:cNvPr id="9" name="TextBox 8"/>
          <p:cNvSpPr txBox="1"/>
          <p:nvPr/>
        </p:nvSpPr>
        <p:spPr>
          <a:xfrm>
            <a:off x="251520" y="193204"/>
            <a:ext cx="5253169" cy="584775"/>
          </a:xfrm>
          <a:prstGeom prst="rect">
            <a:avLst/>
          </a:prstGeom>
          <a:solidFill>
            <a:srgbClr val="0070C0"/>
          </a:solidFill>
        </p:spPr>
        <p:txBody>
          <a:bodyPr wrap="none" rtlCol="0">
            <a:spAutoFit/>
          </a:bodyPr>
          <a:lstStyle/>
          <a:p>
            <a:r>
              <a:rPr lang="en-GB" sz="3200" b="1" dirty="0">
                <a:solidFill>
                  <a:schemeClr val="bg1"/>
                </a:solidFill>
              </a:rPr>
              <a:t>What Happened After Friday?</a:t>
            </a:r>
          </a:p>
        </p:txBody>
      </p:sp>
      <p:sp>
        <p:nvSpPr>
          <p:cNvPr id="10" name="TextBox 9"/>
          <p:cNvSpPr txBox="1"/>
          <p:nvPr/>
        </p:nvSpPr>
        <p:spPr>
          <a:xfrm>
            <a:off x="4488608" y="2494264"/>
            <a:ext cx="1963999" cy="461665"/>
          </a:xfrm>
          <a:prstGeom prst="rect">
            <a:avLst/>
          </a:prstGeom>
          <a:solidFill>
            <a:srgbClr val="0070C0"/>
          </a:solidFill>
        </p:spPr>
        <p:txBody>
          <a:bodyPr wrap="none" rtlCol="0" anchor="b">
            <a:spAutoFit/>
          </a:bodyPr>
          <a:lstStyle/>
          <a:p>
            <a:r>
              <a:rPr lang="en-GB" sz="2400" b="1" dirty="0">
                <a:solidFill>
                  <a:schemeClr val="bg1"/>
                </a:solidFill>
              </a:rPr>
              <a:t>John 20:19-23</a:t>
            </a:r>
          </a:p>
        </p:txBody>
      </p:sp>
    </p:spTree>
    <p:extLst>
      <p:ext uri="{BB962C8B-B14F-4D97-AF65-F5344CB8AC3E}">
        <p14:creationId xmlns:p14="http://schemas.microsoft.com/office/powerpoint/2010/main" val="324118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uccio di Buoninsegna - Appearance While the Apostles are at Table - WGA0673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7"/>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193695"/>
            <a:ext cx="6369821"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Disciples - </a:t>
            </a:r>
            <a:r>
              <a:rPr lang="en-GB" sz="2000" b="1" dirty="0" err="1">
                <a:solidFill>
                  <a:schemeClr val="bg1"/>
                </a:solidFill>
              </a:rPr>
              <a:t>Duccio</a:t>
            </a:r>
            <a:r>
              <a:rPr lang="en-GB" sz="2000" b="1" dirty="0">
                <a:solidFill>
                  <a:schemeClr val="bg1"/>
                </a:solidFill>
              </a:rPr>
              <a:t> di </a:t>
            </a:r>
            <a:r>
              <a:rPr lang="en-GB" sz="2000" b="1" dirty="0" err="1">
                <a:solidFill>
                  <a:schemeClr val="bg1"/>
                </a:solidFill>
              </a:rPr>
              <a:t>Buoninsegna</a:t>
            </a:r>
            <a:r>
              <a:rPr lang="en-GB" sz="2000" b="1" dirty="0">
                <a:solidFill>
                  <a:schemeClr val="bg1"/>
                </a:solidFill>
              </a:rPr>
              <a:t> - c1308</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11" name="TextBox 10"/>
          <p:cNvSpPr txBox="1"/>
          <p:nvPr/>
        </p:nvSpPr>
        <p:spPr>
          <a:xfrm>
            <a:off x="251520" y="822112"/>
            <a:ext cx="4429033" cy="523220"/>
          </a:xfrm>
          <a:prstGeom prst="rect">
            <a:avLst/>
          </a:prstGeom>
          <a:solidFill>
            <a:srgbClr val="0070C0"/>
          </a:solidFill>
        </p:spPr>
        <p:txBody>
          <a:bodyPr wrap="none" rtlCol="0">
            <a:spAutoFit/>
          </a:bodyPr>
          <a:lstStyle/>
          <a:p>
            <a:r>
              <a:rPr lang="en-GB" sz="2800" b="1" dirty="0">
                <a:solidFill>
                  <a:schemeClr val="bg1"/>
                </a:solidFill>
              </a:rPr>
              <a:t>Evidence and Understanding</a:t>
            </a:r>
          </a:p>
        </p:txBody>
      </p:sp>
      <p:sp>
        <p:nvSpPr>
          <p:cNvPr id="12" name="TextBox 11"/>
          <p:cNvSpPr txBox="1"/>
          <p:nvPr/>
        </p:nvSpPr>
        <p:spPr>
          <a:xfrm>
            <a:off x="251520" y="1561356"/>
            <a:ext cx="6178936" cy="523220"/>
          </a:xfrm>
          <a:prstGeom prst="rect">
            <a:avLst/>
          </a:prstGeom>
          <a:solidFill>
            <a:srgbClr val="0070C0"/>
          </a:solidFill>
        </p:spPr>
        <p:txBody>
          <a:bodyPr wrap="none" rtlCol="0">
            <a:spAutoFit/>
          </a:bodyPr>
          <a:lstStyle/>
          <a:p>
            <a:r>
              <a:rPr lang="en-GB" sz="2800" b="1" dirty="0">
                <a:solidFill>
                  <a:schemeClr val="bg1"/>
                </a:solidFill>
              </a:rPr>
              <a:t>Disciples believed but didn’t understand</a:t>
            </a:r>
          </a:p>
        </p:txBody>
      </p:sp>
      <p:sp>
        <p:nvSpPr>
          <p:cNvPr id="13" name="TextBox 12"/>
          <p:cNvSpPr txBox="1"/>
          <p:nvPr/>
        </p:nvSpPr>
        <p:spPr>
          <a:xfrm>
            <a:off x="251520" y="2118256"/>
            <a:ext cx="7396384" cy="523220"/>
          </a:xfrm>
          <a:prstGeom prst="rect">
            <a:avLst/>
          </a:prstGeom>
          <a:solidFill>
            <a:srgbClr val="0070C0"/>
          </a:solidFill>
        </p:spPr>
        <p:txBody>
          <a:bodyPr wrap="none" rtlCol="0">
            <a:spAutoFit/>
          </a:bodyPr>
          <a:lstStyle/>
          <a:p>
            <a:r>
              <a:rPr lang="en-GB" sz="2800" b="1" dirty="0">
                <a:solidFill>
                  <a:schemeClr val="bg1"/>
                </a:solidFill>
              </a:rPr>
              <a:t>Our sins had been paid for on the cross - Success</a:t>
            </a:r>
          </a:p>
        </p:txBody>
      </p:sp>
      <p:sp>
        <p:nvSpPr>
          <p:cNvPr id="14" name="TextBox 13"/>
          <p:cNvSpPr txBox="1"/>
          <p:nvPr/>
        </p:nvSpPr>
        <p:spPr>
          <a:xfrm>
            <a:off x="251520" y="2694320"/>
            <a:ext cx="4591770" cy="523220"/>
          </a:xfrm>
          <a:prstGeom prst="rect">
            <a:avLst/>
          </a:prstGeom>
          <a:solidFill>
            <a:srgbClr val="0070C0"/>
          </a:solidFill>
        </p:spPr>
        <p:txBody>
          <a:bodyPr wrap="none" rtlCol="0">
            <a:spAutoFit/>
          </a:bodyPr>
          <a:lstStyle/>
          <a:p>
            <a:r>
              <a:rPr lang="en-GB" sz="2800" b="1" dirty="0">
                <a:solidFill>
                  <a:schemeClr val="bg1"/>
                </a:solidFill>
              </a:rPr>
              <a:t>Different to other crucifixions</a:t>
            </a:r>
          </a:p>
        </p:txBody>
      </p:sp>
      <p:sp>
        <p:nvSpPr>
          <p:cNvPr id="16" name="TextBox 15"/>
          <p:cNvSpPr txBox="1"/>
          <p:nvPr/>
        </p:nvSpPr>
        <p:spPr>
          <a:xfrm>
            <a:off x="251520" y="3270384"/>
            <a:ext cx="7704855" cy="1569660"/>
          </a:xfrm>
          <a:prstGeom prst="rect">
            <a:avLst/>
          </a:prstGeom>
          <a:solidFill>
            <a:srgbClr val="0070C0"/>
          </a:solidFill>
        </p:spPr>
        <p:txBody>
          <a:bodyPr wrap="square" rtlCol="0">
            <a:spAutoFit/>
          </a:bodyPr>
          <a:lstStyle/>
          <a:p>
            <a:r>
              <a:rPr lang="en-GB" sz="2400" b="1" dirty="0">
                <a:solidFill>
                  <a:schemeClr val="bg1"/>
                </a:solidFill>
              </a:rPr>
              <a:t>“Seeing what was to come, He spoke of the resurrection of the Messiah, that He was not abandoned to the realm of the dead, nor did His body see decay. God has raised this Jesus to life, and we are all witnesses of it” – Acts 2:31-32</a:t>
            </a:r>
          </a:p>
        </p:txBody>
      </p:sp>
    </p:spTree>
    <p:extLst>
      <p:ext uri="{BB962C8B-B14F-4D97-AF65-F5344CB8AC3E}">
        <p14:creationId xmlns:p14="http://schemas.microsoft.com/office/powerpoint/2010/main" val="7061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Rembrandt Harmensz. van Rijn 023.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50" b="13653"/>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5193695"/>
            <a:ext cx="4377545"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Supper at Emmaus – Rembrandt – 1648</a:t>
            </a:r>
          </a:p>
        </p:txBody>
      </p:sp>
      <p:sp>
        <p:nvSpPr>
          <p:cNvPr id="10" name="TextBox 9"/>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11" name="TextBox 10"/>
          <p:cNvSpPr txBox="1"/>
          <p:nvPr/>
        </p:nvSpPr>
        <p:spPr>
          <a:xfrm>
            <a:off x="251520" y="822112"/>
            <a:ext cx="3687804" cy="523220"/>
          </a:xfrm>
          <a:prstGeom prst="rect">
            <a:avLst/>
          </a:prstGeom>
          <a:solidFill>
            <a:srgbClr val="0070C0"/>
          </a:solidFill>
        </p:spPr>
        <p:txBody>
          <a:bodyPr wrap="none" rtlCol="0">
            <a:spAutoFit/>
          </a:bodyPr>
          <a:lstStyle/>
          <a:p>
            <a:r>
              <a:rPr lang="en-GB" sz="2800" b="1" dirty="0">
                <a:solidFill>
                  <a:schemeClr val="bg1"/>
                </a:solidFill>
              </a:rPr>
              <a:t>To Fulfil God’s Promises</a:t>
            </a:r>
          </a:p>
        </p:txBody>
      </p:sp>
      <p:sp>
        <p:nvSpPr>
          <p:cNvPr id="12" name="TextBox 11"/>
          <p:cNvSpPr txBox="1"/>
          <p:nvPr/>
        </p:nvSpPr>
        <p:spPr>
          <a:xfrm>
            <a:off x="251520" y="1633364"/>
            <a:ext cx="6683561" cy="1384995"/>
          </a:xfrm>
          <a:prstGeom prst="rect">
            <a:avLst/>
          </a:prstGeom>
          <a:solidFill>
            <a:srgbClr val="0070C0"/>
          </a:solidFill>
        </p:spPr>
        <p:txBody>
          <a:bodyPr wrap="square" rtlCol="0">
            <a:spAutoFit/>
          </a:bodyPr>
          <a:lstStyle/>
          <a:p>
            <a:r>
              <a:rPr lang="en-GB" sz="2800" b="1" dirty="0">
                <a:solidFill>
                  <a:schemeClr val="bg1"/>
                </a:solidFill>
              </a:rPr>
              <a:t>“Everything must be fulfilled that is written about me in the Law of Moses, the Prophets and the Psalms” – Luke 24:44</a:t>
            </a:r>
          </a:p>
        </p:txBody>
      </p:sp>
      <p:sp>
        <p:nvSpPr>
          <p:cNvPr id="14" name="TextBox 13"/>
          <p:cNvSpPr txBox="1"/>
          <p:nvPr/>
        </p:nvSpPr>
        <p:spPr>
          <a:xfrm>
            <a:off x="251520" y="3289548"/>
            <a:ext cx="8568952" cy="523220"/>
          </a:xfrm>
          <a:prstGeom prst="rect">
            <a:avLst/>
          </a:prstGeom>
          <a:solidFill>
            <a:srgbClr val="0070C0"/>
          </a:solidFill>
        </p:spPr>
        <p:txBody>
          <a:bodyPr wrap="square" rtlCol="0">
            <a:spAutoFit/>
          </a:bodyPr>
          <a:lstStyle/>
          <a:p>
            <a:r>
              <a:rPr lang="en-GB" sz="2800" b="1" dirty="0">
                <a:solidFill>
                  <a:schemeClr val="bg1"/>
                </a:solidFill>
              </a:rPr>
              <a:t>“You will not let Your Holy One see decay” - Psalm 16:10</a:t>
            </a:r>
          </a:p>
        </p:txBody>
      </p:sp>
    </p:spTree>
    <p:extLst>
      <p:ext uri="{BB962C8B-B14F-4D97-AF65-F5344CB8AC3E}">
        <p14:creationId xmlns:p14="http://schemas.microsoft.com/office/powerpoint/2010/main" val="37085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ate.org.uk/art/images/work/N/N00/N00362_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929"/>
          <a:stretch/>
        </p:blipFill>
        <p:spPr bwMode="auto">
          <a:xfrm>
            <a:off x="-14435" y="0"/>
            <a:ext cx="9158436"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2" y="5193695"/>
            <a:ext cx="4831707" cy="400110"/>
          </a:xfrm>
          <a:prstGeom prst="rect">
            <a:avLst/>
          </a:prstGeom>
          <a:solidFill>
            <a:schemeClr val="bg1">
              <a:lumMod val="65000"/>
            </a:schemeClr>
          </a:solidFill>
        </p:spPr>
        <p:txBody>
          <a:bodyPr wrap="none" rtlCol="0" anchor="b">
            <a:spAutoFit/>
          </a:bodyPr>
          <a:lstStyle/>
          <a:p>
            <a:r>
              <a:rPr lang="en-GB" sz="2000" b="1" dirty="0">
                <a:solidFill>
                  <a:schemeClr val="bg1"/>
                </a:solidFill>
              </a:rPr>
              <a:t>Jesus Appears to Mary – William </a:t>
            </a:r>
            <a:r>
              <a:rPr lang="en-GB" sz="2000" b="1" dirty="0" err="1">
                <a:solidFill>
                  <a:schemeClr val="bg1"/>
                </a:solidFill>
              </a:rPr>
              <a:t>Etty</a:t>
            </a:r>
            <a:r>
              <a:rPr lang="en-GB" sz="2000" b="1" dirty="0">
                <a:solidFill>
                  <a:schemeClr val="bg1"/>
                </a:solidFill>
              </a:rPr>
              <a:t> - 1834</a:t>
            </a:r>
          </a:p>
        </p:txBody>
      </p:sp>
      <p:sp>
        <p:nvSpPr>
          <p:cNvPr id="9" name="TextBox 8"/>
          <p:cNvSpPr txBox="1"/>
          <p:nvPr/>
        </p:nvSpPr>
        <p:spPr>
          <a:xfrm>
            <a:off x="251520" y="193204"/>
            <a:ext cx="6683561" cy="584775"/>
          </a:xfrm>
          <a:prstGeom prst="rect">
            <a:avLst/>
          </a:prstGeom>
          <a:solidFill>
            <a:srgbClr val="0070C0"/>
          </a:solidFill>
        </p:spPr>
        <p:txBody>
          <a:bodyPr wrap="none" rtlCol="0">
            <a:spAutoFit/>
          </a:bodyPr>
          <a:lstStyle/>
          <a:p>
            <a:r>
              <a:rPr lang="en-GB" sz="3200" b="1" dirty="0">
                <a:solidFill>
                  <a:schemeClr val="bg1"/>
                </a:solidFill>
              </a:rPr>
              <a:t>Why The Resurrection Had to Happen </a:t>
            </a:r>
          </a:p>
        </p:txBody>
      </p:sp>
      <p:sp>
        <p:nvSpPr>
          <p:cNvPr id="5" name="TextBox 4"/>
          <p:cNvSpPr txBox="1"/>
          <p:nvPr/>
        </p:nvSpPr>
        <p:spPr>
          <a:xfrm>
            <a:off x="251520" y="822112"/>
            <a:ext cx="4168898" cy="523220"/>
          </a:xfrm>
          <a:prstGeom prst="rect">
            <a:avLst/>
          </a:prstGeom>
          <a:solidFill>
            <a:srgbClr val="0070C0"/>
          </a:solidFill>
        </p:spPr>
        <p:txBody>
          <a:bodyPr wrap="none" rtlCol="0">
            <a:spAutoFit/>
          </a:bodyPr>
          <a:lstStyle/>
          <a:p>
            <a:r>
              <a:rPr lang="en-GB" sz="2800" b="1" dirty="0">
                <a:solidFill>
                  <a:schemeClr val="bg1"/>
                </a:solidFill>
              </a:rPr>
              <a:t>More Than a Helping Hand</a:t>
            </a:r>
          </a:p>
        </p:txBody>
      </p:sp>
      <p:sp>
        <p:nvSpPr>
          <p:cNvPr id="10" name="TextBox 9"/>
          <p:cNvSpPr txBox="1"/>
          <p:nvPr/>
        </p:nvSpPr>
        <p:spPr>
          <a:xfrm>
            <a:off x="251520" y="1849388"/>
            <a:ext cx="7848872" cy="1569660"/>
          </a:xfrm>
          <a:prstGeom prst="rect">
            <a:avLst/>
          </a:prstGeom>
          <a:solidFill>
            <a:srgbClr val="0070C0"/>
          </a:solidFill>
        </p:spPr>
        <p:txBody>
          <a:bodyPr wrap="square" rtlCol="0">
            <a:spAutoFit/>
          </a:bodyPr>
          <a:lstStyle/>
          <a:p>
            <a:r>
              <a:rPr lang="en-GB" sz="2400" b="1" dirty="0">
                <a:solidFill>
                  <a:schemeClr val="bg1"/>
                </a:solidFill>
              </a:rPr>
              <a:t>“Who then is the one who condemns? No one. Christ Jesus who died—more than that, who was raised to life—is at the right hand of God and is also interceding for us. Who shall separate us from the love of Christ?” – Romans 8:34-35</a:t>
            </a:r>
          </a:p>
        </p:txBody>
      </p:sp>
    </p:spTree>
    <p:extLst>
      <p:ext uri="{BB962C8B-B14F-4D97-AF65-F5344CB8AC3E}">
        <p14:creationId xmlns:p14="http://schemas.microsoft.com/office/powerpoint/2010/main" val="20143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1062</Words>
  <Application>Microsoft Office PowerPoint</Application>
  <PresentationFormat>On-screen Show (16:10)</PresentationFormat>
  <Paragraphs>122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cdyson</dc:creator>
  <cp:lastModifiedBy>Katharine Widdowson</cp:lastModifiedBy>
  <cp:revision>22</cp:revision>
  <dcterms:created xsi:type="dcterms:W3CDTF">2018-03-31T09:03:34Z</dcterms:created>
  <dcterms:modified xsi:type="dcterms:W3CDTF">2018-04-01T17:01:37Z</dcterms:modified>
</cp:coreProperties>
</file>