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8" r:id="rId2"/>
    <p:sldId id="259" r:id="rId3"/>
    <p:sldId id="260" r:id="rId4"/>
    <p:sldId id="262" r:id="rId5"/>
    <p:sldId id="263"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00C4C-5E54-4E06-8596-434492B14D53}" type="datetimeFigureOut">
              <a:rPr lang="en-GB" smtClean="0"/>
              <a:t>24/03/2019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AD001-6127-485B-9250-CC5A1B8C62BA}" type="slidenum">
              <a:rPr lang="en-GB" smtClean="0"/>
              <a:t>‹#›</a:t>
            </a:fld>
            <a:endParaRPr lang="en-GB"/>
          </a:p>
        </p:txBody>
      </p:sp>
    </p:spTree>
    <p:extLst>
      <p:ext uri="{BB962C8B-B14F-4D97-AF65-F5344CB8AC3E}">
        <p14:creationId xmlns:p14="http://schemas.microsoft.com/office/powerpoint/2010/main" val="99876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book about? </a:t>
            </a:r>
          </a:p>
          <a:p>
            <a:r>
              <a:rPr lang="en-GB" dirty="0"/>
              <a:t>How do you hope the book challenges people? </a:t>
            </a:r>
          </a:p>
          <a:p>
            <a:endParaRPr lang="en-GB" dirty="0"/>
          </a:p>
          <a:p>
            <a:r>
              <a:rPr lang="en-GB" dirty="0"/>
              <a:t>It’s great to encourage Levi as he returns to Japan.</a:t>
            </a:r>
          </a:p>
          <a:p>
            <a:r>
              <a:rPr lang="en-GB" dirty="0"/>
              <a:t>But the book really connects with Acts 10.</a:t>
            </a:r>
          </a:p>
          <a:p>
            <a:r>
              <a:rPr lang="en-GB" dirty="0"/>
              <a:t>A message of faithfulness and creativity. A message of reaching out across cultures. A message of breaking through barriers for the gospel. </a:t>
            </a:r>
          </a:p>
        </p:txBody>
      </p:sp>
      <p:sp>
        <p:nvSpPr>
          <p:cNvPr id="4" name="Slide Number Placeholder 3"/>
          <p:cNvSpPr>
            <a:spLocks noGrp="1"/>
          </p:cNvSpPr>
          <p:nvPr>
            <p:ph type="sldNum" sz="quarter" idx="5"/>
          </p:nvPr>
        </p:nvSpPr>
        <p:spPr/>
        <p:txBody>
          <a:bodyPr/>
          <a:lstStyle/>
          <a:p>
            <a:fld id="{2D1AD001-6127-485B-9250-CC5A1B8C62BA}" type="slidenum">
              <a:rPr lang="en-GB" smtClean="0"/>
              <a:t>1</a:t>
            </a:fld>
            <a:endParaRPr lang="en-GB"/>
          </a:p>
        </p:txBody>
      </p:sp>
    </p:spTree>
    <p:extLst>
      <p:ext uri="{BB962C8B-B14F-4D97-AF65-F5344CB8AC3E}">
        <p14:creationId xmlns:p14="http://schemas.microsoft.com/office/powerpoint/2010/main" val="170969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 has clearly been working in Cornelius’ life (v2). Nevertheless, he is clearly uncircumcised, a non-Jew, a Gentile. And this is the moment he embraces faith in Jesus and receives ‘forgiveness of sins’ as Peter puts it later. Not only Cornelius but all of his household who heard and responded to the message. </a:t>
            </a:r>
          </a:p>
          <a:p>
            <a:r>
              <a:rPr lang="en-GB" dirty="0"/>
              <a:t>The Gospel for all. The Holy Spirit for all. </a:t>
            </a:r>
          </a:p>
          <a:p>
            <a:r>
              <a:rPr lang="en-GB" dirty="0"/>
              <a:t>Read vv43-45</a:t>
            </a:r>
          </a:p>
          <a:p>
            <a:endParaRPr lang="en-GB" dirty="0"/>
          </a:p>
        </p:txBody>
      </p:sp>
      <p:sp>
        <p:nvSpPr>
          <p:cNvPr id="4" name="Slide Number Placeholder 3"/>
          <p:cNvSpPr>
            <a:spLocks noGrp="1"/>
          </p:cNvSpPr>
          <p:nvPr>
            <p:ph type="sldNum" sz="quarter" idx="5"/>
          </p:nvPr>
        </p:nvSpPr>
        <p:spPr/>
        <p:txBody>
          <a:bodyPr/>
          <a:lstStyle/>
          <a:p>
            <a:fld id="{2D1AD001-6127-485B-9250-CC5A1B8C62BA}" type="slidenum">
              <a:rPr lang="en-GB" smtClean="0"/>
              <a:t>2</a:t>
            </a:fld>
            <a:endParaRPr lang="en-GB"/>
          </a:p>
        </p:txBody>
      </p:sp>
    </p:spTree>
    <p:extLst>
      <p:ext uri="{BB962C8B-B14F-4D97-AF65-F5344CB8AC3E}">
        <p14:creationId xmlns:p14="http://schemas.microsoft.com/office/powerpoint/2010/main" val="377227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what scholars call ‘salvation history’ this is a significant moment.</a:t>
            </a:r>
          </a:p>
          <a:p>
            <a:r>
              <a:rPr lang="en-GB" dirty="0"/>
              <a:t>Italian Regiment. They’re Italian. They’re European. They’re not Jewish. </a:t>
            </a:r>
          </a:p>
          <a:p>
            <a:endParaRPr lang="en-GB" dirty="0"/>
          </a:p>
          <a:p>
            <a:r>
              <a:rPr lang="en-GB" dirty="0"/>
              <a:t>Thankfulness. </a:t>
            </a:r>
          </a:p>
          <a:p>
            <a:r>
              <a:rPr lang="en-GB" dirty="0"/>
              <a:t>We can be thankful for this. We can be thankful for those who followed in this tradition. We can be thankful for those who led us to Christ. </a:t>
            </a:r>
          </a:p>
          <a:p>
            <a:r>
              <a:rPr lang="en-GB" dirty="0"/>
              <a:t>Those who reached out to me. </a:t>
            </a:r>
          </a:p>
          <a:p>
            <a:endParaRPr lang="en-GB" dirty="0"/>
          </a:p>
          <a:p>
            <a:r>
              <a:rPr lang="en-GB" dirty="0"/>
              <a:t>Most of all we are thankful to God. A summary of Eugene Peterson’s preaching: God loves you. He's on your side. He's coming after you. He's relentless.</a:t>
            </a:r>
          </a:p>
          <a:p>
            <a:endParaRPr lang="en-GB" dirty="0"/>
          </a:p>
          <a:p>
            <a:r>
              <a:rPr lang="en-GB" dirty="0"/>
              <a:t>If you’ve not received this, you can. Peter’s message is in vs 37-43.</a:t>
            </a:r>
          </a:p>
          <a:p>
            <a:r>
              <a:rPr lang="en-GB" dirty="0"/>
              <a:t>Christ is Lord of all. He died and rose again. He is judge of the whole world. We can be forgiven. </a:t>
            </a:r>
          </a:p>
          <a:p>
            <a:r>
              <a:rPr lang="en-GB" dirty="0"/>
              <a:t>He brings peace. </a:t>
            </a:r>
          </a:p>
          <a:p>
            <a:r>
              <a:rPr lang="en-GB" dirty="0"/>
              <a:t>Rejoice if you’ve received this. But if not, know this now. </a:t>
            </a:r>
          </a:p>
        </p:txBody>
      </p:sp>
      <p:sp>
        <p:nvSpPr>
          <p:cNvPr id="4" name="Slide Number Placeholder 3"/>
          <p:cNvSpPr>
            <a:spLocks noGrp="1"/>
          </p:cNvSpPr>
          <p:nvPr>
            <p:ph type="sldNum" sz="quarter" idx="5"/>
          </p:nvPr>
        </p:nvSpPr>
        <p:spPr/>
        <p:txBody>
          <a:bodyPr/>
          <a:lstStyle/>
          <a:p>
            <a:fld id="{2D1AD001-6127-485B-9250-CC5A1B8C62BA}" type="slidenum">
              <a:rPr lang="en-GB" smtClean="0"/>
              <a:t>3</a:t>
            </a:fld>
            <a:endParaRPr lang="en-GB"/>
          </a:p>
        </p:txBody>
      </p:sp>
    </p:spTree>
    <p:extLst>
      <p:ext uri="{BB962C8B-B14F-4D97-AF65-F5344CB8AC3E}">
        <p14:creationId xmlns:p14="http://schemas.microsoft.com/office/powerpoint/2010/main" val="25448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God is in this (include Simon the tanner). The dam is about to burst. The water is pent up on the other side. Once the barrier is breached the life giving water of the gospel flows wonderfully. </a:t>
            </a:r>
          </a:p>
          <a:p>
            <a:endParaRPr lang="en-GB" dirty="0"/>
          </a:p>
          <a:p>
            <a:r>
              <a:rPr lang="en-GB" dirty="0"/>
              <a:t>This should encourage us. This is the message for the whole world. </a:t>
            </a:r>
          </a:p>
          <a:p>
            <a:endParaRPr lang="en-GB" dirty="0"/>
          </a:p>
          <a:p>
            <a:r>
              <a:rPr lang="en-GB" dirty="0"/>
              <a:t>We think we’re an embattled minority sometimes. But God is doing something. And globally the church is growing. </a:t>
            </a:r>
          </a:p>
        </p:txBody>
      </p:sp>
      <p:sp>
        <p:nvSpPr>
          <p:cNvPr id="4" name="Slide Number Placeholder 3"/>
          <p:cNvSpPr>
            <a:spLocks noGrp="1"/>
          </p:cNvSpPr>
          <p:nvPr>
            <p:ph type="sldNum" sz="quarter" idx="5"/>
          </p:nvPr>
        </p:nvSpPr>
        <p:spPr/>
        <p:txBody>
          <a:bodyPr/>
          <a:lstStyle/>
          <a:p>
            <a:fld id="{2D1AD001-6127-485B-9250-CC5A1B8C62BA}" type="slidenum">
              <a:rPr lang="en-GB" smtClean="0"/>
              <a:t>4</a:t>
            </a:fld>
            <a:endParaRPr lang="en-GB"/>
          </a:p>
        </p:txBody>
      </p:sp>
    </p:spTree>
    <p:extLst>
      <p:ext uri="{BB962C8B-B14F-4D97-AF65-F5344CB8AC3E}">
        <p14:creationId xmlns:p14="http://schemas.microsoft.com/office/powerpoint/2010/main" val="238039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cross the world to share, God is in that, God is with you. </a:t>
            </a:r>
          </a:p>
          <a:p>
            <a:r>
              <a:rPr lang="en-GB" dirty="0"/>
              <a:t>When you cross the room to share, God is in that, God is with you.</a:t>
            </a:r>
          </a:p>
          <a:p>
            <a:r>
              <a:rPr lang="en-GB" dirty="0"/>
              <a:t>When you commit to sharing with young people in Junior Church, God is in that. </a:t>
            </a:r>
          </a:p>
          <a:p>
            <a:endParaRPr lang="en-GB" dirty="0"/>
          </a:p>
          <a:p>
            <a:r>
              <a:rPr lang="en-GB" dirty="0"/>
              <a:t>V14 Surely not Lord. In older translations, No Lord. The ultimate contradiction in terms. </a:t>
            </a:r>
          </a:p>
          <a:p>
            <a:r>
              <a:rPr lang="en-GB" dirty="0"/>
              <a:t>No Lord story from Keswick. </a:t>
            </a:r>
          </a:p>
          <a:p>
            <a:r>
              <a:rPr lang="en-GB" dirty="0"/>
              <a:t>God is calling all of us to share our faith, to go through barriers with the gospel. Jesus our Lord, calls us to do that. Which word are we going to cross out? The word no or the word Lord. </a:t>
            </a:r>
          </a:p>
        </p:txBody>
      </p:sp>
      <p:sp>
        <p:nvSpPr>
          <p:cNvPr id="4" name="Slide Number Placeholder 3"/>
          <p:cNvSpPr>
            <a:spLocks noGrp="1"/>
          </p:cNvSpPr>
          <p:nvPr>
            <p:ph type="sldNum" sz="quarter" idx="5"/>
          </p:nvPr>
        </p:nvSpPr>
        <p:spPr/>
        <p:txBody>
          <a:bodyPr/>
          <a:lstStyle/>
          <a:p>
            <a:fld id="{2D1AD001-6127-485B-9250-CC5A1B8C62BA}" type="slidenum">
              <a:rPr lang="en-GB" smtClean="0"/>
              <a:t>5</a:t>
            </a:fld>
            <a:endParaRPr lang="en-GB"/>
          </a:p>
        </p:txBody>
      </p:sp>
    </p:spTree>
    <p:extLst>
      <p:ext uri="{BB962C8B-B14F-4D97-AF65-F5344CB8AC3E}">
        <p14:creationId xmlns:p14="http://schemas.microsoft.com/office/powerpoint/2010/main" val="35652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A7EF-BE70-4B63-8F9E-DE0F1544ED6A}"/>
              </a:ext>
            </a:extLst>
          </p:cNvPr>
          <p:cNvSpPr>
            <a:spLocks noGrp="1"/>
          </p:cNvSpPr>
          <p:nvPr>
            <p:ph type="title"/>
          </p:nvPr>
        </p:nvSpPr>
        <p:spPr>
          <a:xfrm>
            <a:off x="838200" y="500062"/>
            <a:ext cx="10515600" cy="1325563"/>
          </a:xfrm>
        </p:spPr>
        <p:txBody>
          <a:bodyPr>
            <a:normAutofit fontScale="90000"/>
          </a:bodyPr>
          <a:lstStyle/>
          <a:p>
            <a:r>
              <a:rPr lang="en-GB" dirty="0"/>
              <a:t>Acts 10.23-48</a:t>
            </a:r>
            <a:br>
              <a:rPr lang="en-GB" dirty="0"/>
            </a:br>
            <a:r>
              <a:rPr lang="en-GB" dirty="0"/>
              <a:t>The Lives God Changes </a:t>
            </a:r>
          </a:p>
        </p:txBody>
      </p:sp>
      <p:pic>
        <p:nvPicPr>
          <p:cNvPr id="5" name="Content Placeholder 4">
            <a:extLst>
              <a:ext uri="{FF2B5EF4-FFF2-40B4-BE49-F238E27FC236}">
                <a16:creationId xmlns:a16="http://schemas.microsoft.com/office/drawing/2014/main" id="{462CF20D-97FB-4D3D-B2A9-037487B3B07C}"/>
              </a:ext>
            </a:extLst>
          </p:cNvPr>
          <p:cNvPicPr>
            <a:picLocks noGrp="1" noChangeAspect="1"/>
          </p:cNvPicPr>
          <p:nvPr>
            <p:ph idx="1"/>
          </p:nvPr>
        </p:nvPicPr>
        <p:blipFill rotWithShape="1">
          <a:blip r:embed="rId3"/>
          <a:srcRect t="34257" b="23666"/>
          <a:stretch/>
        </p:blipFill>
        <p:spPr>
          <a:xfrm>
            <a:off x="838200" y="2191463"/>
            <a:ext cx="5763936" cy="3891553"/>
          </a:xfrm>
          <a:prstGeom prst="rect">
            <a:avLst/>
          </a:prstGeom>
        </p:spPr>
      </p:pic>
      <p:pic>
        <p:nvPicPr>
          <p:cNvPr id="4" name="Picture 3">
            <a:extLst>
              <a:ext uri="{FF2B5EF4-FFF2-40B4-BE49-F238E27FC236}">
                <a16:creationId xmlns:a16="http://schemas.microsoft.com/office/drawing/2014/main" id="{30774160-C3FA-4457-B9BF-703A438B0F2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6000"/>
                    </a14:imgEffect>
                  </a14:imgLayer>
                </a14:imgProps>
              </a:ext>
            </a:extLst>
          </a:blip>
          <a:stretch>
            <a:fillRect/>
          </a:stretch>
        </p:blipFill>
        <p:spPr>
          <a:xfrm>
            <a:off x="7936811" y="0"/>
            <a:ext cx="4255189" cy="6827426"/>
          </a:xfrm>
          <a:prstGeom prst="rect">
            <a:avLst/>
          </a:prstGeom>
        </p:spPr>
      </p:pic>
    </p:spTree>
    <p:extLst>
      <p:ext uri="{BB962C8B-B14F-4D97-AF65-F5344CB8AC3E}">
        <p14:creationId xmlns:p14="http://schemas.microsoft.com/office/powerpoint/2010/main" val="214862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99F0-3BEB-432D-8F57-B79B7A058F69}"/>
              </a:ext>
            </a:extLst>
          </p:cNvPr>
          <p:cNvSpPr>
            <a:spLocks noGrp="1"/>
          </p:cNvSpPr>
          <p:nvPr>
            <p:ph type="title"/>
          </p:nvPr>
        </p:nvSpPr>
        <p:spPr/>
        <p:txBody>
          <a:bodyPr/>
          <a:lstStyle/>
          <a:p>
            <a:r>
              <a:rPr lang="en-GB" dirty="0"/>
              <a:t>1. Rejoice: the Gospel is for us</a:t>
            </a:r>
          </a:p>
        </p:txBody>
      </p:sp>
      <p:sp>
        <p:nvSpPr>
          <p:cNvPr id="3" name="Content Placeholder 2">
            <a:extLst>
              <a:ext uri="{FF2B5EF4-FFF2-40B4-BE49-F238E27FC236}">
                <a16:creationId xmlns:a16="http://schemas.microsoft.com/office/drawing/2014/main" id="{393BC339-5C99-4391-AE6E-A1B221F12EC2}"/>
              </a:ext>
            </a:extLst>
          </p:cNvPr>
          <p:cNvSpPr>
            <a:spLocks noGrp="1"/>
          </p:cNvSpPr>
          <p:nvPr>
            <p:ph idx="1"/>
          </p:nvPr>
        </p:nvSpPr>
        <p:spPr/>
        <p:txBody>
          <a:bodyPr>
            <a:normAutofit/>
          </a:bodyPr>
          <a:lstStyle/>
          <a:p>
            <a:pPr marL="0" indent="0">
              <a:buNone/>
            </a:pPr>
            <a:r>
              <a:rPr lang="en-GB" sz="4000" dirty="0"/>
              <a:t>This is the ‘birthday’ of the Gentile church </a:t>
            </a:r>
          </a:p>
          <a:p>
            <a:pPr marL="0" indent="0">
              <a:buNone/>
            </a:pPr>
            <a:endParaRPr lang="en-GB" sz="4000" dirty="0"/>
          </a:p>
        </p:txBody>
      </p:sp>
      <p:pic>
        <p:nvPicPr>
          <p:cNvPr id="4" name="Picture 3">
            <a:extLst>
              <a:ext uri="{FF2B5EF4-FFF2-40B4-BE49-F238E27FC236}">
                <a16:creationId xmlns:a16="http://schemas.microsoft.com/office/drawing/2014/main" id="{B8E0BFE5-C621-45C4-B139-0B9B7D440AFE}"/>
              </a:ext>
            </a:extLst>
          </p:cNvPr>
          <p:cNvPicPr>
            <a:picLocks noChangeAspect="1"/>
          </p:cNvPicPr>
          <p:nvPr/>
        </p:nvPicPr>
        <p:blipFill rotWithShape="1">
          <a:blip r:embed="rId3"/>
          <a:srcRect t="50000"/>
          <a:stretch/>
        </p:blipFill>
        <p:spPr>
          <a:xfrm>
            <a:off x="0" y="3429000"/>
            <a:ext cx="12192000" cy="3429000"/>
          </a:xfrm>
          <a:prstGeom prst="rect">
            <a:avLst/>
          </a:prstGeom>
        </p:spPr>
      </p:pic>
    </p:spTree>
    <p:extLst>
      <p:ext uri="{BB962C8B-B14F-4D97-AF65-F5344CB8AC3E}">
        <p14:creationId xmlns:p14="http://schemas.microsoft.com/office/powerpoint/2010/main" val="54545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7B14D-E7AB-4449-AE25-6EF14D210278}"/>
              </a:ext>
            </a:extLst>
          </p:cNvPr>
          <p:cNvSpPr>
            <a:spLocks noGrp="1"/>
          </p:cNvSpPr>
          <p:nvPr>
            <p:ph idx="1"/>
          </p:nvPr>
        </p:nvSpPr>
        <p:spPr>
          <a:xfrm>
            <a:off x="1120000" y="699796"/>
            <a:ext cx="10233800" cy="5477167"/>
          </a:xfrm>
        </p:spPr>
        <p:txBody>
          <a:bodyPr>
            <a:normAutofit/>
          </a:bodyPr>
          <a:lstStyle/>
          <a:p>
            <a:pPr marL="0" indent="0">
              <a:buNone/>
            </a:pPr>
            <a:r>
              <a:rPr lang="en-GB" sz="4000" dirty="0"/>
              <a:t>For all of us who are ‘Gentiles’ this is a significant moment</a:t>
            </a:r>
          </a:p>
          <a:p>
            <a:pPr marL="0" indent="0">
              <a:buNone/>
            </a:pPr>
            <a:r>
              <a:rPr lang="en-GB" sz="4000" dirty="0"/>
              <a:t>An appropriate response is thankfulness</a:t>
            </a:r>
          </a:p>
        </p:txBody>
      </p:sp>
      <p:pic>
        <p:nvPicPr>
          <p:cNvPr id="4" name="Picture 3">
            <a:extLst>
              <a:ext uri="{FF2B5EF4-FFF2-40B4-BE49-F238E27FC236}">
                <a16:creationId xmlns:a16="http://schemas.microsoft.com/office/drawing/2014/main" id="{86E3609B-531A-482B-B080-AAB95468CEA0}"/>
              </a:ext>
            </a:extLst>
          </p:cNvPr>
          <p:cNvPicPr>
            <a:picLocks noChangeAspect="1"/>
          </p:cNvPicPr>
          <p:nvPr/>
        </p:nvPicPr>
        <p:blipFill rotWithShape="1">
          <a:blip r:embed="rId3"/>
          <a:srcRect t="6506" b="15054"/>
          <a:stretch/>
        </p:blipFill>
        <p:spPr>
          <a:xfrm>
            <a:off x="2073144" y="2939143"/>
            <a:ext cx="7169921" cy="3526971"/>
          </a:xfrm>
          <a:prstGeom prst="rect">
            <a:avLst/>
          </a:prstGeom>
        </p:spPr>
      </p:pic>
    </p:spTree>
    <p:extLst>
      <p:ext uri="{BB962C8B-B14F-4D97-AF65-F5344CB8AC3E}">
        <p14:creationId xmlns:p14="http://schemas.microsoft.com/office/powerpoint/2010/main" val="267877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670BD0-5C21-434B-8C65-30CD701C1195}"/>
              </a:ext>
            </a:extLst>
          </p:cNvPr>
          <p:cNvPicPr>
            <a:picLocks noChangeAspect="1"/>
          </p:cNvPicPr>
          <p:nvPr/>
        </p:nvPicPr>
        <p:blipFill rotWithShape="1">
          <a:blip r:embed="rId4"/>
          <a:srcRect r="33333"/>
          <a:stretch/>
        </p:blipFill>
        <p:spPr>
          <a:xfrm>
            <a:off x="6096000" y="10"/>
            <a:ext cx="6096000" cy="6857990"/>
          </a:xfrm>
          <a:prstGeom prst="rect">
            <a:avLst/>
          </a:prstGeom>
        </p:spPr>
      </p:pic>
      <p:sp useBgFill="1">
        <p:nvSpPr>
          <p:cNvPr id="9" name="Rectangle 8">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1BB333-2041-4B9B-BA54-C89537111DFA}"/>
              </a:ext>
            </a:extLst>
          </p:cNvPr>
          <p:cNvSpPr>
            <a:spLocks noGrp="1"/>
          </p:cNvSpPr>
          <p:nvPr>
            <p:ph type="title"/>
          </p:nvPr>
        </p:nvSpPr>
        <p:spPr>
          <a:xfrm>
            <a:off x="242596" y="365125"/>
            <a:ext cx="5853404" cy="1325563"/>
          </a:xfrm>
        </p:spPr>
        <p:txBody>
          <a:bodyPr>
            <a:normAutofit/>
          </a:bodyPr>
          <a:lstStyle/>
          <a:p>
            <a:r>
              <a:rPr lang="en-GB" sz="4400" dirty="0"/>
              <a:t>2. Rejoice: the Gospel is for the whole world </a:t>
            </a:r>
          </a:p>
        </p:txBody>
      </p:sp>
      <p:sp>
        <p:nvSpPr>
          <p:cNvPr id="3" name="Content Placeholder 2">
            <a:extLst>
              <a:ext uri="{FF2B5EF4-FFF2-40B4-BE49-F238E27FC236}">
                <a16:creationId xmlns:a16="http://schemas.microsoft.com/office/drawing/2014/main" id="{1C558AB4-6475-470A-BF93-9680DECB2729}"/>
              </a:ext>
            </a:extLst>
          </p:cNvPr>
          <p:cNvSpPr>
            <a:spLocks noGrp="1"/>
          </p:cNvSpPr>
          <p:nvPr>
            <p:ph idx="1"/>
          </p:nvPr>
        </p:nvSpPr>
        <p:spPr>
          <a:xfrm>
            <a:off x="392839" y="2141537"/>
            <a:ext cx="5310322" cy="4351338"/>
          </a:xfrm>
        </p:spPr>
        <p:txBody>
          <a:bodyPr>
            <a:noAutofit/>
          </a:bodyPr>
          <a:lstStyle/>
          <a:p>
            <a:pPr marL="0" indent="0">
              <a:buNone/>
            </a:pPr>
            <a:r>
              <a:rPr lang="en-GB" sz="4000" dirty="0"/>
              <a:t>Christ is Lord of all (v36) </a:t>
            </a:r>
          </a:p>
          <a:p>
            <a:pPr marL="0" indent="0">
              <a:buNone/>
            </a:pPr>
            <a:r>
              <a:rPr lang="en-GB" sz="4000" dirty="0"/>
              <a:t>God’s initiative and direction are key throughout the whole chapter</a:t>
            </a:r>
          </a:p>
          <a:p>
            <a:pPr marL="0" indent="0">
              <a:buNone/>
            </a:pPr>
            <a:r>
              <a:rPr lang="en-GB" sz="4000" dirty="0"/>
              <a:t>The angel, the vision, the Holy Spirit</a:t>
            </a:r>
          </a:p>
          <a:p>
            <a:pPr marL="0" indent="0">
              <a:buNone/>
            </a:pPr>
            <a:endParaRPr lang="en-GB" sz="4000" dirty="0"/>
          </a:p>
          <a:p>
            <a:pPr marL="0" indent="0">
              <a:buNone/>
            </a:pPr>
            <a:r>
              <a:rPr lang="en-GB" sz="4000" dirty="0"/>
              <a:t>God is in this</a:t>
            </a:r>
          </a:p>
        </p:txBody>
      </p:sp>
    </p:spTree>
    <p:extLst>
      <p:ext uri="{BB962C8B-B14F-4D97-AF65-F5344CB8AC3E}">
        <p14:creationId xmlns:p14="http://schemas.microsoft.com/office/powerpoint/2010/main" val="362230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2762-E955-4609-8D99-FD40E98B7C6A}"/>
              </a:ext>
            </a:extLst>
          </p:cNvPr>
          <p:cNvSpPr>
            <a:spLocks noGrp="1"/>
          </p:cNvSpPr>
          <p:nvPr>
            <p:ph type="title"/>
          </p:nvPr>
        </p:nvSpPr>
        <p:spPr/>
        <p:txBody>
          <a:bodyPr>
            <a:normAutofit fontScale="90000"/>
          </a:bodyPr>
          <a:lstStyle/>
          <a:p>
            <a:r>
              <a:rPr lang="en-GB" dirty="0"/>
              <a:t>3. Rejoice: the gospel is for those we meet</a:t>
            </a:r>
          </a:p>
        </p:txBody>
      </p:sp>
      <p:sp>
        <p:nvSpPr>
          <p:cNvPr id="3" name="Content Placeholder 2">
            <a:extLst>
              <a:ext uri="{FF2B5EF4-FFF2-40B4-BE49-F238E27FC236}">
                <a16:creationId xmlns:a16="http://schemas.microsoft.com/office/drawing/2014/main" id="{F5F36BEA-FDC4-4E1B-969F-E5D3D9FC30A7}"/>
              </a:ext>
            </a:extLst>
          </p:cNvPr>
          <p:cNvSpPr>
            <a:spLocks noGrp="1"/>
          </p:cNvSpPr>
          <p:nvPr>
            <p:ph idx="1"/>
          </p:nvPr>
        </p:nvSpPr>
        <p:spPr>
          <a:xfrm>
            <a:off x="838200" y="1690688"/>
            <a:ext cx="10233800" cy="4351338"/>
          </a:xfrm>
        </p:spPr>
        <p:txBody>
          <a:bodyPr>
            <a:normAutofit/>
          </a:bodyPr>
          <a:lstStyle/>
          <a:p>
            <a:pPr marL="0" indent="0">
              <a:buNone/>
            </a:pPr>
            <a:r>
              <a:rPr lang="en-GB" sz="4000" dirty="0"/>
              <a:t>The gospel is for us and for others</a:t>
            </a:r>
          </a:p>
          <a:p>
            <a:pPr marL="0" indent="0">
              <a:buNone/>
            </a:pPr>
            <a:r>
              <a:rPr lang="en-GB" sz="4000" dirty="0"/>
              <a:t>God is a missionary God. What is he calling us / you to do? </a:t>
            </a:r>
          </a:p>
        </p:txBody>
      </p:sp>
      <p:pic>
        <p:nvPicPr>
          <p:cNvPr id="4" name="Picture 3">
            <a:extLst>
              <a:ext uri="{FF2B5EF4-FFF2-40B4-BE49-F238E27FC236}">
                <a16:creationId xmlns:a16="http://schemas.microsoft.com/office/drawing/2014/main" id="{4D2C874B-2D6A-4DFF-9EF4-3FAEA6F1E43E}"/>
              </a:ext>
            </a:extLst>
          </p:cNvPr>
          <p:cNvPicPr>
            <a:picLocks noChangeAspect="1"/>
          </p:cNvPicPr>
          <p:nvPr/>
        </p:nvPicPr>
        <p:blipFill>
          <a:blip r:embed="rId3"/>
          <a:stretch>
            <a:fillRect/>
          </a:stretch>
        </p:blipFill>
        <p:spPr>
          <a:xfrm>
            <a:off x="4007725" y="3016251"/>
            <a:ext cx="5667375" cy="3790950"/>
          </a:xfrm>
          <a:prstGeom prst="rect">
            <a:avLst/>
          </a:prstGeom>
        </p:spPr>
      </p:pic>
    </p:spTree>
    <p:extLst>
      <p:ext uri="{BB962C8B-B14F-4D97-AF65-F5344CB8AC3E}">
        <p14:creationId xmlns:p14="http://schemas.microsoft.com/office/powerpoint/2010/main" val="232066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C9984-9B73-4E62-BD89-A179FE23E634}"/>
              </a:ext>
            </a:extLst>
          </p:cNvPr>
          <p:cNvSpPr>
            <a:spLocks noGrp="1"/>
          </p:cNvSpPr>
          <p:nvPr>
            <p:ph idx="1"/>
          </p:nvPr>
        </p:nvSpPr>
        <p:spPr>
          <a:xfrm>
            <a:off x="634578" y="372418"/>
            <a:ext cx="10233800" cy="5477167"/>
          </a:xfrm>
        </p:spPr>
        <p:txBody>
          <a:bodyPr>
            <a:normAutofit/>
          </a:bodyPr>
          <a:lstStyle/>
          <a:p>
            <a:pPr marL="0" indent="0">
              <a:buNone/>
            </a:pPr>
            <a:r>
              <a:rPr lang="en-GB" sz="4400" dirty="0"/>
              <a:t>Which will we say?</a:t>
            </a:r>
          </a:p>
          <a:p>
            <a:pPr marL="0" indent="0">
              <a:buNone/>
            </a:pPr>
            <a:r>
              <a:rPr lang="en-GB" sz="4400" dirty="0"/>
              <a:t>‘No’ or ‘Lord’ (v14) </a:t>
            </a:r>
          </a:p>
        </p:txBody>
      </p:sp>
      <p:pic>
        <p:nvPicPr>
          <p:cNvPr id="4" name="Picture 3">
            <a:extLst>
              <a:ext uri="{FF2B5EF4-FFF2-40B4-BE49-F238E27FC236}">
                <a16:creationId xmlns:a16="http://schemas.microsoft.com/office/drawing/2014/main" id="{BFA7A3A1-8CCE-425E-96ED-4D1742305C81}"/>
              </a:ext>
            </a:extLst>
          </p:cNvPr>
          <p:cNvPicPr>
            <a:picLocks noChangeAspect="1"/>
          </p:cNvPicPr>
          <p:nvPr/>
        </p:nvPicPr>
        <p:blipFill>
          <a:blip r:embed="rId2"/>
          <a:stretch>
            <a:fillRect/>
          </a:stretch>
        </p:blipFill>
        <p:spPr>
          <a:xfrm>
            <a:off x="1853197" y="1888238"/>
            <a:ext cx="8485605" cy="4852705"/>
          </a:xfrm>
          <a:prstGeom prst="rect">
            <a:avLst/>
          </a:prstGeom>
        </p:spPr>
      </p:pic>
    </p:spTree>
    <p:extLst>
      <p:ext uri="{BB962C8B-B14F-4D97-AF65-F5344CB8AC3E}">
        <p14:creationId xmlns:p14="http://schemas.microsoft.com/office/powerpoint/2010/main" val="376354135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80</TotalTime>
  <Words>632</Words>
  <Application>Microsoft Office PowerPoint</Application>
  <PresentationFormat>Widescreen</PresentationFormat>
  <Paragraphs>55</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Depth</vt:lpstr>
      <vt:lpstr>Acts 10.23-48 The Lives God Changes </vt:lpstr>
      <vt:lpstr>1. Rejoice: the Gospel is for us</vt:lpstr>
      <vt:lpstr>PowerPoint Presentation</vt:lpstr>
      <vt:lpstr>2. Rejoice: the Gospel is for the whole world </vt:lpstr>
      <vt:lpstr>3. Rejoice: the gospel is for those we meet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Morden</dc:creator>
  <cp:lastModifiedBy>Peter Morden</cp:lastModifiedBy>
  <cp:revision>10</cp:revision>
  <dcterms:created xsi:type="dcterms:W3CDTF">2019-03-24T07:41:49Z</dcterms:created>
  <dcterms:modified xsi:type="dcterms:W3CDTF">2019-03-24T09:11:53Z</dcterms:modified>
</cp:coreProperties>
</file>