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4"/>
  </p:sldMasterIdLst>
  <p:handoutMasterIdLst>
    <p:handoutMasterId r:id="rId11"/>
  </p:handoutMasterIdLst>
  <p:sldIdLst>
    <p:sldId id="256" r:id="rId5"/>
    <p:sldId id="264" r:id="rId6"/>
    <p:sldId id="275" r:id="rId7"/>
    <p:sldId id="274" r:id="rId8"/>
    <p:sldId id="276" r:id="rId9"/>
    <p:sldId id="277" r:id="rId10"/>
  </p:sldIdLst>
  <p:sldSz cx="12192000" cy="6858000"/>
  <p:notesSz cx="6794500" cy="9906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presProps" Target="presProps.xml"/><Relationship Id="rId2" Type="http://schemas.openxmlformats.org/officeDocument/2006/relationships/customXml" Target="../customXml/item2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1.xml"/><Relationship Id="rId15" Type="http://schemas.openxmlformats.org/officeDocument/2006/relationships/tableStyles" Target="tableStyles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>
            <a:extLst>
              <a:ext uri="{FF2B5EF4-FFF2-40B4-BE49-F238E27FC236}">
                <a16:creationId xmlns:a16="http://schemas.microsoft.com/office/drawing/2014/main" id="{7A13581B-6323-42C1-B217-579E5D380C5D}"/>
              </a:ext>
            </a:extLst>
          </p:cNvPr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570BDCFB-195C-4E7F-BEB2-8FDCA51D09C7}"/>
              </a:ext>
            </a:extLst>
          </p:cNvPr>
          <p:cNvSpPr>
            <a:spLocks noGrp="1"/>
          </p:cNvSpPr>
          <p:nvPr>
            <p:ph type="dt" sz="quarter" idx="1"/>
          </p:nvPr>
        </p:nvSpPr>
        <p:spPr>
          <a:xfrm>
            <a:off x="3848645" y="0"/>
            <a:ext cx="2944283" cy="49702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2DFEF73-3A4F-492E-B247-0E05216E3675}" type="datetimeFigureOut">
              <a:rPr lang="en-GB" smtClean="0"/>
              <a:t>15/04/2018</a:t>
            </a:fld>
            <a:endParaRPr lang="en-GB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EFAC3948-D6AA-49DA-A611-08A719B3E776}"/>
              </a:ext>
            </a:extLst>
          </p:cNvPr>
          <p:cNvSpPr>
            <a:spLocks noGrp="1"/>
          </p:cNvSpPr>
          <p:nvPr>
            <p:ph type="ftr" sz="quarter" idx="2"/>
          </p:nvPr>
        </p:nvSpPr>
        <p:spPr>
          <a:xfrm>
            <a:off x="0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GB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F5EA2C9-AC4F-4F88-B342-09E0829D7687}"/>
              </a:ext>
            </a:extLst>
          </p:cNvPr>
          <p:cNvSpPr>
            <a:spLocks noGrp="1"/>
          </p:cNvSpPr>
          <p:nvPr>
            <p:ph type="sldNum" sz="quarter" idx="3"/>
          </p:nvPr>
        </p:nvSpPr>
        <p:spPr>
          <a:xfrm>
            <a:off x="3848645" y="9408981"/>
            <a:ext cx="2944283" cy="497019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8FB783A-F305-47FC-B548-E4645D6DF9E4}" type="slidenum">
              <a:rPr lang="en-GB" smtClean="0"/>
              <a:t>‹#›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410103477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799"/>
            <a:ext cx="8001000" cy="2971801"/>
          </a:xfrm>
        </p:spPr>
        <p:txBody>
          <a:bodyPr anchor="b">
            <a:normAutofit/>
          </a:bodyPr>
          <a:lstStyle>
            <a:lvl1pPr algn="l">
              <a:defRPr sz="4800">
                <a:effectLst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3843867"/>
            <a:ext cx="6400800" cy="1947333"/>
          </a:xfrm>
        </p:spPr>
        <p:txBody>
          <a:bodyPr anchor="t">
            <a:normAutofit/>
          </a:bodyPr>
          <a:lstStyle>
            <a:lvl1pPr marL="0" indent="0" algn="l">
              <a:buNone/>
              <a:defRPr sz="21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 flipH="1">
            <a:off x="8228012" y="8467"/>
            <a:ext cx="3810000" cy="3810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7" name="Straight Connector 16"/>
          <p:cNvCxnSpPr/>
          <p:nvPr/>
        </p:nvCxnSpPr>
        <p:spPr>
          <a:xfrm flipH="1">
            <a:off x="6108170" y="91545"/>
            <a:ext cx="6080655" cy="6080655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9" name="Straight Connector 18"/>
          <p:cNvCxnSpPr/>
          <p:nvPr/>
        </p:nvCxnSpPr>
        <p:spPr>
          <a:xfrm flipH="1">
            <a:off x="7235825" y="228600"/>
            <a:ext cx="4953000" cy="4953000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1" name="Straight Connector 20"/>
          <p:cNvCxnSpPr/>
          <p:nvPr/>
        </p:nvCxnSpPr>
        <p:spPr>
          <a:xfrm flipH="1">
            <a:off x="7335837" y="32278"/>
            <a:ext cx="4852989" cy="485298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Straight Connector 22"/>
          <p:cNvCxnSpPr/>
          <p:nvPr/>
        </p:nvCxnSpPr>
        <p:spPr>
          <a:xfrm flipH="1">
            <a:off x="7845426" y="609601"/>
            <a:ext cx="4343399" cy="4343399"/>
          </a:xfrm>
          <a:prstGeom prst="line">
            <a:avLst/>
          </a:prstGeom>
          <a:ln w="317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3"/>
          </p:nvPr>
        </p:nvSpPr>
        <p:spPr>
          <a:xfrm>
            <a:off x="685800" y="533400"/>
            <a:ext cx="10818812" cy="31242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16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2" y="3843867"/>
            <a:ext cx="8304210" cy="457200"/>
          </a:xfrm>
        </p:spPr>
        <p:txBody>
          <a:bodyPr anchor="t">
            <a:normAutofit/>
          </a:bodyPr>
          <a:lstStyle>
            <a:lvl1pPr marL="0" indent="0">
              <a:buFontTx/>
              <a:buNone/>
              <a:defRPr sz="16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anchor="ctr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4114800"/>
            <a:ext cx="8535988" cy="1879600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1" y="685800"/>
            <a:ext cx="9144001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446212" y="3429000"/>
            <a:ext cx="8534400" cy="381000"/>
          </a:xfrm>
        </p:spPr>
        <p:txBody>
          <a:bodyPr anchor="ctr"/>
          <a:lstStyle>
            <a:lvl1pPr marL="0" indent="0">
              <a:buFontTx/>
              <a:buNone/>
              <a:defRPr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301067"/>
            <a:ext cx="8534400" cy="1684865"/>
          </a:xfrm>
        </p:spPr>
        <p:txBody>
          <a:bodyPr anchor="ctr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2" y="3429000"/>
            <a:ext cx="8534400" cy="1697400"/>
          </a:xfrm>
        </p:spPr>
        <p:txBody>
          <a:bodyPr anchor="b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5132981"/>
            <a:ext cx="853599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41413" y="685800"/>
            <a:ext cx="9144000" cy="2743200"/>
          </a:xfrm>
        </p:spPr>
        <p:txBody>
          <a:bodyPr anchor="ctr">
            <a:normAutofit/>
          </a:bodyPr>
          <a:lstStyle>
            <a:lvl1pPr algn="l">
              <a:defRPr sz="3200" b="0" cap="all">
                <a:solidFill>
                  <a:schemeClr val="tx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1" cy="1049866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978400"/>
            <a:ext cx="8534401" cy="10160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531812" y="812222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10285412" y="276860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3" y="685800"/>
            <a:ext cx="10058400" cy="2743200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84212" y="3928534"/>
            <a:ext cx="8534400" cy="838200"/>
          </a:xfrm>
        </p:spPr>
        <p:txBody>
          <a:bodyPr vert="horz" lIns="91440" tIns="45720" rIns="91440" bIns="45720" rtlCol="0" anchor="b">
            <a:normAutofit/>
          </a:bodyPr>
          <a:lstStyle>
            <a:lvl1pPr>
              <a:buNone/>
              <a:defRPr lang="en-US" sz="2400" b="0" cap="all" dirty="0">
                <a:ln w="3175" cmpd="sng">
                  <a:noFill/>
                </a:ln>
                <a:solidFill>
                  <a:schemeClr val="tx1"/>
                </a:solidFill>
                <a:effectLst/>
              </a:defRPr>
            </a:lvl1pPr>
          </a:lstStyle>
          <a:p>
            <a:pPr marL="0" lvl="0">
              <a:spcBef>
                <a:spcPct val="0"/>
              </a:spcBef>
              <a:buNone/>
            </a:pPr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1" y="4766732"/>
            <a:ext cx="8534401" cy="12276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685212" y="685800"/>
            <a:ext cx="2057400" cy="4572000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5800" y="685800"/>
            <a:ext cx="7823200" cy="5308600"/>
          </a:xfrm>
        </p:spPr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4211" y="2006600"/>
            <a:ext cx="8534401" cy="2281600"/>
          </a:xfrm>
        </p:spPr>
        <p:txBody>
          <a:bodyPr anchor="b">
            <a:normAutofit/>
          </a:bodyPr>
          <a:lstStyle>
            <a:lvl1pPr algn="l">
              <a:defRPr sz="3600" b="0" cap="all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3" y="4495800"/>
            <a:ext cx="8534400" cy="14986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bg2">
                    <a:lumMod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4211" y="685800"/>
            <a:ext cx="4937655" cy="361526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808133" y="685801"/>
            <a:ext cx="4934479" cy="3615266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72080" y="685800"/>
            <a:ext cx="4649787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4211" y="1270529"/>
            <a:ext cx="4937655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79066" y="685800"/>
            <a:ext cx="466513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806545" y="1262062"/>
            <a:ext cx="4929188" cy="3030538"/>
          </a:xfrm>
        </p:spPr>
        <p:txBody>
          <a:bodyPr anchor="t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5012" y="685800"/>
            <a:ext cx="3657600" cy="1371600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4212" y="685800"/>
            <a:ext cx="5943601" cy="5308600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5012" y="2209799"/>
            <a:ext cx="3657600" cy="2091267"/>
          </a:xfrm>
        </p:spPr>
        <p:txBody>
          <a:bodyPr anchor="t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22812" y="1447800"/>
            <a:ext cx="6019800" cy="114300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4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989012" y="914400"/>
            <a:ext cx="3280974" cy="4572000"/>
          </a:xfrm>
          <a:prstGeom prst="snip2DiagRect">
            <a:avLst>
              <a:gd name="adj1" fmla="val 10815"/>
              <a:gd name="adj2" fmla="val 0"/>
            </a:avLst>
          </a:prstGeom>
          <a:ln w="15875">
            <a:solidFill>
              <a:schemeClr val="tx1">
                <a:alpha val="4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22812" y="2777066"/>
            <a:ext cx="6021388" cy="2048933"/>
          </a:xfrm>
        </p:spPr>
        <p:txBody>
          <a:bodyPr anchor="t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9206969" y="2963333"/>
            <a:ext cx="2981858" cy="3208867"/>
            <a:chOff x="9206969" y="2963333"/>
            <a:chExt cx="2981858" cy="3208867"/>
          </a:xfrm>
        </p:grpSpPr>
        <p:cxnSp>
          <p:nvCxnSpPr>
            <p:cNvPr id="8" name="Straight Connector 7"/>
            <p:cNvCxnSpPr/>
            <p:nvPr/>
          </p:nvCxnSpPr>
          <p:spPr>
            <a:xfrm flipH="1">
              <a:off x="11276012" y="2963333"/>
              <a:ext cx="912814" cy="912812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/>
            <p:cNvCxnSpPr/>
            <p:nvPr/>
          </p:nvCxnSpPr>
          <p:spPr>
            <a:xfrm flipH="1">
              <a:off x="9206969" y="3190344"/>
              <a:ext cx="2981857" cy="2981856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Straight Connector 9"/>
            <p:cNvCxnSpPr/>
            <p:nvPr/>
          </p:nvCxnSpPr>
          <p:spPr>
            <a:xfrm flipH="1">
              <a:off x="10292292" y="3285067"/>
              <a:ext cx="1896534" cy="1896533"/>
            </a:xfrm>
            <a:prstGeom prst="line">
              <a:avLst/>
            </a:prstGeom>
            <a:ln w="952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1" name="Straight Connector 10"/>
            <p:cNvCxnSpPr/>
            <p:nvPr/>
          </p:nvCxnSpPr>
          <p:spPr>
            <a:xfrm flipH="1">
              <a:off x="10443103" y="3131080"/>
              <a:ext cx="1745722" cy="1745720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2" name="Straight Connector 11"/>
            <p:cNvCxnSpPr/>
            <p:nvPr/>
          </p:nvCxnSpPr>
          <p:spPr>
            <a:xfrm flipH="1">
              <a:off x="10918826" y="3683001"/>
              <a:ext cx="1270001" cy="1269999"/>
            </a:xfrm>
            <a:prstGeom prst="line">
              <a:avLst/>
            </a:prstGeom>
            <a:ln w="285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4212" y="4487332"/>
            <a:ext cx="8534400" cy="15070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4212" y="685800"/>
            <a:ext cx="8534400" cy="361526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9904412" y="6172200"/>
            <a:ext cx="16002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4/15/2018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4212" y="6172200"/>
            <a:ext cx="7543800" cy="365125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0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63200" y="5578475"/>
            <a:ext cx="1142245" cy="669925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3200" b="0" i="0">
                <a:solidFill>
                  <a:schemeClr val="bg2">
                    <a:lumMod val="50000"/>
                  </a:schemeClr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68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 cap="all">
          <a:ln w="3175" cmpd="sng">
            <a:noFill/>
          </a:ln>
          <a:solidFill>
            <a:schemeClr val="tx1"/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20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8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6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tx1"/>
        </a:buClr>
        <a:buSzPct val="80000"/>
        <a:buFont typeface="Wingdings 3" panose="05040102010807070707" pitchFamily="18" charset="2"/>
        <a:buChar char=""/>
        <a:defRPr sz="1400" kern="1200" cap="none">
          <a:solidFill>
            <a:schemeClr val="bg2">
              <a:lumMod val="7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1">
                <a:tint val="97000"/>
                <a:hueMod val="92000"/>
                <a:satMod val="169000"/>
                <a:lumMod val="164000"/>
              </a:schemeClr>
            </a:gs>
            <a:gs pos="100000">
              <a:schemeClr val="bg1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>
            <a:extLst>
              <a:ext uri="{FF2B5EF4-FFF2-40B4-BE49-F238E27FC236}">
                <a16:creationId xmlns:a16="http://schemas.microsoft.com/office/drawing/2014/main" id="{7A675F33-98AF-4B83-A3BB-0780A23145E6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-3175" y="0"/>
            <a:ext cx="12192000" cy="6858000"/>
          </a:xfrm>
          <a:prstGeom prst="rect">
            <a:avLst/>
          </a:prstGeom>
          <a:gradFill>
            <a:gsLst>
              <a:gs pos="10000">
                <a:schemeClr val="bg1">
                  <a:tint val="97000"/>
                  <a:hueMod val="92000"/>
                  <a:satMod val="169000"/>
                  <a:lumMod val="164000"/>
                </a:schemeClr>
              </a:gs>
              <a:gs pos="100000">
                <a:schemeClr val="bg1">
                  <a:shade val="96000"/>
                  <a:satMod val="120000"/>
                  <a:lumMod val="90000"/>
                </a:schemeClr>
              </a:gs>
            </a:gsLst>
            <a:lin ang="612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alphaModFix amt="2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A75029C-64B9-41D0-9540-75846D4B04A5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14" name="Straight Connector 13">
              <a:extLst>
                <a:ext uri="{FF2B5EF4-FFF2-40B4-BE49-F238E27FC236}">
                  <a16:creationId xmlns:a16="http://schemas.microsoft.com/office/drawing/2014/main" id="{4AF6B07A-A0CD-4593-B501-E1D50968C78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5" name="Straight Connector 14">
              <a:extLst>
                <a:ext uri="{FF2B5EF4-FFF2-40B4-BE49-F238E27FC236}">
                  <a16:creationId xmlns:a16="http://schemas.microsoft.com/office/drawing/2014/main" id="{E1C2E537-D046-43E9-B78A-8D770E4C0FA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6" name="Straight Connector 15">
              <a:extLst>
                <a:ext uri="{FF2B5EF4-FFF2-40B4-BE49-F238E27FC236}">
                  <a16:creationId xmlns:a16="http://schemas.microsoft.com/office/drawing/2014/main" id="{CF1ED42C-32AB-4AA5-B9D5-2ADF552B0379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7" name="Straight Connector 16">
              <a:extLst>
                <a:ext uri="{FF2B5EF4-FFF2-40B4-BE49-F238E27FC236}">
                  <a16:creationId xmlns:a16="http://schemas.microsoft.com/office/drawing/2014/main" id="{62B69715-83DD-4F53-8564-D95D5D238DA8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>
              <a:extLst>
                <a:ext uri="{FF2B5EF4-FFF2-40B4-BE49-F238E27FC236}">
                  <a16:creationId xmlns:a16="http://schemas.microsoft.com/office/drawing/2014/main" id="{25BC2EBE-B4C1-42F9-9914-0F430C0600A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685800"/>
            <a:ext cx="8001000" cy="804572"/>
          </a:xfrm>
        </p:spPr>
        <p:txBody>
          <a:bodyPr>
            <a:normAutofit fontScale="90000"/>
          </a:bodyPr>
          <a:lstStyle/>
          <a:p>
            <a:br>
              <a:rPr lang="en-GB" sz="4400" dirty="0"/>
            </a:br>
            <a:br>
              <a:rPr lang="en-GB" sz="4400" dirty="0"/>
            </a:br>
            <a:r>
              <a:rPr lang="en-GB" sz="4400" b="1" dirty="0"/>
              <a:t>giving Sunday</a:t>
            </a:r>
            <a:br>
              <a:rPr lang="en-GB" sz="4400" b="1" dirty="0"/>
            </a:br>
            <a:r>
              <a:rPr lang="en-GB" sz="4400" b="1" dirty="0"/>
              <a:t>2 Corinthians 9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2083951"/>
            <a:ext cx="5565586" cy="4088926"/>
          </a:xfrm>
        </p:spPr>
        <p:txBody>
          <a:bodyPr>
            <a:normAutofit/>
          </a:bodyPr>
          <a:lstStyle/>
          <a:p>
            <a:r>
              <a:rPr lang="en-GB" sz="4000" dirty="0">
                <a:solidFill>
                  <a:schemeClr val="tx1"/>
                </a:solidFill>
              </a:rPr>
              <a:t>Giving God’s Way</a:t>
            </a:r>
          </a:p>
        </p:txBody>
      </p:sp>
    </p:spTree>
    <p:extLst>
      <p:ext uri="{BB962C8B-B14F-4D97-AF65-F5344CB8AC3E}">
        <p14:creationId xmlns:p14="http://schemas.microsoft.com/office/powerpoint/2010/main" val="205002469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1E688E0-C729-4E49-9E7B-4697607DBE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AD89D74-79DD-4BE2-AA8C-8672382F252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381678"/>
            <a:ext cx="8001000" cy="876671"/>
          </a:xfrm>
        </p:spPr>
        <p:txBody>
          <a:bodyPr>
            <a:normAutofit fontScale="90000"/>
          </a:bodyPr>
          <a:lstStyle/>
          <a:p>
            <a:pPr>
              <a:lnSpc>
                <a:spcPct val="90000"/>
              </a:lnSpc>
            </a:pPr>
            <a:br>
              <a:rPr lang="en-GB" dirty="0"/>
            </a:br>
            <a:br>
              <a:rPr lang="en-GB" dirty="0"/>
            </a:br>
            <a:r>
              <a:rPr lang="en-GB" dirty="0"/>
              <a:t>2 Corinthians 8</a:t>
            </a:r>
            <a:endParaRPr lang="en-GB" b="1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4212" y="2116183"/>
            <a:ext cx="9793638" cy="4502731"/>
          </a:xfrm>
        </p:spPr>
        <p:txBody>
          <a:bodyPr>
            <a:normAutofit lnSpcReduction="10000"/>
          </a:bodyPr>
          <a:lstStyle/>
          <a:p>
            <a:pPr>
              <a:lnSpc>
                <a:spcPct val="90000"/>
              </a:lnSpc>
            </a:pPr>
            <a:r>
              <a:rPr lang="en-GB" sz="3600" b="1" dirty="0"/>
              <a:t>A Trinitarian Approach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 the Father – v1 ‘the grace God has given the Macedonian churches’.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 the Holy Spirit – </a:t>
            </a:r>
            <a:r>
              <a:rPr lang="en-GB" sz="3600" b="1" i="1" u="sng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charis</a:t>
            </a: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– v7 ‘grace’ or ‘gift’ of giving. </a:t>
            </a:r>
          </a:p>
          <a:p>
            <a:pPr>
              <a:lnSpc>
                <a:spcPct val="107000"/>
              </a:lnSpc>
              <a:spcAft>
                <a:spcPts val="800"/>
              </a:spcAft>
            </a:pPr>
            <a:r>
              <a:rPr lang="en-GB" sz="36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God the Son – v9 was rich, became poor, so that we through his ‘poverty’ might become rich. </a:t>
            </a:r>
          </a:p>
          <a:p>
            <a:pPr>
              <a:lnSpc>
                <a:spcPct val="90000"/>
              </a:lnSpc>
            </a:pPr>
            <a:endParaRPr lang="en-GB" sz="15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A822C0F3-8C9A-45B4-8DEA-9F8AFB96CBE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914553" y="149245"/>
            <a:ext cx="3741342" cy="2498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592484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1E688E0-C729-4E49-9E7B-4697607DBE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AD89D74-79DD-4BE2-AA8C-8672382F252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1260582"/>
            <a:ext cx="8001000" cy="106835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n-GB" dirty="0"/>
            </a:br>
            <a:br>
              <a:rPr lang="en-GB" dirty="0"/>
            </a:br>
            <a:r>
              <a:rPr lang="en-GB" sz="49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1. vv1-4 Giving that is thought through 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b="1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F80AE98-1CD3-4A2E-BD3B-C10343F23D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58939913-B867-46D2-B069-67A8F0A10DF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92663" y="1714372"/>
            <a:ext cx="8841566" cy="4420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91548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1E688E0-C729-4E49-9E7B-4697607DBE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AD89D74-79DD-4BE2-AA8C-8672382F252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1348187"/>
            <a:ext cx="8001000" cy="106835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n-GB" dirty="0"/>
            </a:br>
            <a:br>
              <a:rPr lang="en-GB" dirty="0"/>
            </a:br>
            <a:r>
              <a:rPr lang="en-GB" sz="5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2. vv5-8 Giving that is generous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b="1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F80AE98-1CD3-4A2E-BD3B-C10343F23D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E081283-D56F-42A9-AC4F-7C72C1B3ED6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874751" y="1812293"/>
            <a:ext cx="9694506" cy="44174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0301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1E688E0-C729-4E49-9E7B-4697607DBE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AD89D74-79DD-4BE2-AA8C-8672382F252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559603" y="2090388"/>
            <a:ext cx="10823743" cy="1298764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n-GB" dirty="0"/>
            </a:br>
            <a:br>
              <a:rPr lang="en-GB" dirty="0"/>
            </a:br>
            <a:r>
              <a:rPr lang="en-GB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3. vv6-11 Giving that is compared to a harvest 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b="1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F80AE98-1CD3-4A2E-BD3B-C10343F23D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/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F4CF949D-5E37-47BB-82D9-8DFF6A07AD7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85358" y="1350956"/>
            <a:ext cx="9182180" cy="51649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6008206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10000">
              <a:schemeClr val="bg2">
                <a:tint val="97000"/>
                <a:hueMod val="92000"/>
                <a:satMod val="169000"/>
                <a:lumMod val="164000"/>
              </a:schemeClr>
            </a:gs>
            <a:gs pos="100000">
              <a:schemeClr val="bg2">
                <a:shade val="96000"/>
                <a:satMod val="120000"/>
                <a:lumMod val="90000"/>
              </a:schemeClr>
            </a:gs>
          </a:gsLst>
          <a:lin ang="6120000" scaled="1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3" name="Rectangle 22">
            <a:extLst>
              <a:ext uri="{FF2B5EF4-FFF2-40B4-BE49-F238E27FC236}">
                <a16:creationId xmlns:a16="http://schemas.microsoft.com/office/drawing/2014/main" id="{01E688E0-C729-4E49-9E7B-4697607DBE19}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C8415D9-F6C6-4E79-956A-B2D9F8081CB5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duotone>
              <a:schemeClr val="bg2">
                <a:shade val="45000"/>
                <a:satMod val="135000"/>
              </a:schemeClr>
              <a:prstClr val="white"/>
            </a:duotone>
            <a:alphaModFix amt="15000"/>
            <a:extLst/>
          </a:blip>
          <a:srcRect/>
          <a:stretch/>
        </p:blipFill>
        <p:spPr>
          <a:xfrm>
            <a:off x="20" y="10"/>
            <a:ext cx="12191980" cy="6857990"/>
          </a:xfrm>
          <a:prstGeom prst="rect">
            <a:avLst/>
          </a:prstGeom>
        </p:spPr>
      </p:pic>
      <p:grpSp>
        <p:nvGrpSpPr>
          <p:cNvPr id="25" name="Group 24">
            <a:extLst>
              <a:ext uri="{FF2B5EF4-FFF2-40B4-BE49-F238E27FC236}">
                <a16:creationId xmlns:a16="http://schemas.microsoft.com/office/drawing/2014/main" id="{AAD89D74-79DD-4BE2-AA8C-8672382F2520}"/>
              </a:ext>
            </a:extLst>
          </p:cNvPr>
          <p:cNvGrpSpPr>
            <a:grpSpLocks noGrp="1" noUngrp="1" noRot="1" noChangeAspect="1" noMove="1" noResize="1"/>
          </p:cNvGrp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GrpSpPr>
        <p:grpSpPr>
          <a:xfrm>
            <a:off x="6108170" y="9144"/>
            <a:ext cx="6080656" cy="6163733"/>
            <a:chOff x="6108170" y="8467"/>
            <a:chExt cx="6080656" cy="6163733"/>
          </a:xfrm>
        </p:grpSpPr>
        <p:cxnSp>
          <p:nvCxnSpPr>
            <p:cNvPr id="26" name="Straight Connector 25">
              <a:extLst>
                <a:ext uri="{FF2B5EF4-FFF2-40B4-BE49-F238E27FC236}">
                  <a16:creationId xmlns:a16="http://schemas.microsoft.com/office/drawing/2014/main" id="{EA020D6D-57F1-4846-9467-5E54F5B88A14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8228012" y="8467"/>
              <a:ext cx="3810000" cy="3810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>
              <a:extLst>
                <a:ext uri="{FF2B5EF4-FFF2-40B4-BE49-F238E27FC236}">
                  <a16:creationId xmlns:a16="http://schemas.microsoft.com/office/drawing/2014/main" id="{FBA67610-3DFA-4B04-A0F3-FFBF2C97E8FA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6108170" y="91545"/>
              <a:ext cx="6080655" cy="6080655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>
              <a:extLst>
                <a:ext uri="{FF2B5EF4-FFF2-40B4-BE49-F238E27FC236}">
                  <a16:creationId xmlns:a16="http://schemas.microsoft.com/office/drawing/2014/main" id="{96F9FAA7-B1F5-4E7B-BEC6-00158A5F05F2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235825" y="228600"/>
              <a:ext cx="4953000" cy="4953000"/>
            </a:xfrm>
            <a:prstGeom prst="line">
              <a:avLst/>
            </a:prstGeom>
            <a:ln w="1270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>
              <a:extLst>
                <a:ext uri="{FF2B5EF4-FFF2-40B4-BE49-F238E27FC236}">
                  <a16:creationId xmlns:a16="http://schemas.microsoft.com/office/drawing/2014/main" id="{64174CF9-D8AD-4A5C-BF99-57B43506DADF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335837" y="32278"/>
              <a:ext cx="4852989" cy="485298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>
              <a:extLst>
                <a:ext uri="{FF2B5EF4-FFF2-40B4-BE49-F238E27FC236}">
                  <a16:creationId xmlns:a16="http://schemas.microsoft.com/office/drawing/2014/main" id="{B76B22A1-F450-4EAF-A363-7222D3D52957}"/>
                </a:ext>
              </a:extLst>
            </p:cNvPr>
            <p:cNvCxnSpPr/>
            <p:nvPr>
              <p:extLst>
                <p:ext uri="{386F3935-93C4-4BCD-93E2-E3B085C9AB24}">
                  <p16:designElem xmlns:p16="http://schemas.microsoft.com/office/powerpoint/2015/main" val="1"/>
                </p:ext>
              </p:extLst>
            </p:nvPr>
          </p:nvCxnSpPr>
          <p:spPr>
            <a:xfrm flipH="1">
              <a:off x="7845426" y="609601"/>
              <a:ext cx="4343399" cy="4343399"/>
            </a:xfrm>
            <a:prstGeom prst="line">
              <a:avLst/>
            </a:prstGeom>
            <a:ln w="317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4212" y="2745878"/>
            <a:ext cx="9760082" cy="1068356"/>
          </a:xfrm>
        </p:spPr>
        <p:txBody>
          <a:bodyPr>
            <a:normAutofit fontScale="90000"/>
          </a:bodyPr>
          <a:lstStyle/>
          <a:p>
            <a:pPr>
              <a:lnSpc>
                <a:spcPct val="107000"/>
              </a:lnSpc>
              <a:spcAft>
                <a:spcPts val="800"/>
              </a:spcAft>
            </a:pPr>
            <a:br>
              <a:rPr lang="en-GB" dirty="0"/>
            </a:br>
            <a:br>
              <a:rPr lang="en-GB" dirty="0"/>
            </a:br>
            <a:r>
              <a:rPr lang="en-GB" sz="5300" b="1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4. vv11-14 Giving that overflows in thankfulness </a:t>
            </a: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br>
              <a:rPr lang="en-GB" dirty="0"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GB" b="1" dirty="0"/>
          </a:p>
        </p:txBody>
      </p:sp>
      <p:sp>
        <p:nvSpPr>
          <p:cNvPr id="7" name="Subtitle 6">
            <a:extLst>
              <a:ext uri="{FF2B5EF4-FFF2-40B4-BE49-F238E27FC236}">
                <a16:creationId xmlns:a16="http://schemas.microsoft.com/office/drawing/2014/main" id="{FF80AE98-1CD3-4A2E-BD3B-C10343F23D2D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GB" dirty="0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F1CBB0D-FADB-4D26-AFBF-5DB7A178E02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65337" y="1981878"/>
            <a:ext cx="6858000" cy="457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05803652"/>
      </p:ext>
    </p:extLst>
  </p:cSld>
  <p:clrMapOvr>
    <a:masterClrMapping/>
  </p:clrMapOvr>
</p:sld>
</file>

<file path=ppt/theme/theme1.xml><?xml version="1.0" encoding="utf-8"?>
<a:theme xmlns:a="http://schemas.openxmlformats.org/drawingml/2006/main" name="Slice">
  <a:themeElements>
    <a:clrScheme name="Slice">
      <a:dk1>
        <a:sysClr val="windowText" lastClr="000000"/>
      </a:dk1>
      <a:lt1>
        <a:sysClr val="window" lastClr="FFFFFF"/>
      </a:lt1>
      <a:dk2>
        <a:srgbClr val="146194"/>
      </a:dk2>
      <a:lt2>
        <a:srgbClr val="76DBF4"/>
      </a:lt2>
      <a:accent1>
        <a:srgbClr val="052F61"/>
      </a:accent1>
      <a:accent2>
        <a:srgbClr val="A50E82"/>
      </a:accent2>
      <a:accent3>
        <a:srgbClr val="14967C"/>
      </a:accent3>
      <a:accent4>
        <a:srgbClr val="6A9E1F"/>
      </a:accent4>
      <a:accent5>
        <a:srgbClr val="E87D37"/>
      </a:accent5>
      <a:accent6>
        <a:srgbClr val="C62324"/>
      </a:accent6>
      <a:hlink>
        <a:srgbClr val="0D2E46"/>
      </a:hlink>
      <a:folHlink>
        <a:srgbClr val="356A95"/>
      </a:folHlink>
    </a:clrScheme>
    <a:fontScheme name="Slice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Slic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hueMod val="94000"/>
                <a:satMod val="140000"/>
                <a:lumMod val="110000"/>
              </a:schemeClr>
            </a:gs>
            <a:gs pos="100000">
              <a:schemeClr val="phClr">
                <a:tint val="84000"/>
                <a:satMod val="16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hueMod val="94000"/>
                <a:satMod val="130000"/>
                <a:lumMod val="128000"/>
              </a:schemeClr>
            </a:gs>
            <a:gs pos="100000">
              <a:schemeClr val="phClr">
                <a:shade val="94000"/>
                <a:lumMod val="88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tint val="76000"/>
              <a:alpha val="60000"/>
              <a:hueMod val="94000"/>
            </a:schemeClr>
          </a:solidFill>
          <a:prstDash val="solid"/>
        </a:ln>
        <a:ln w="15875" cap="rnd" cmpd="sng" algn="ctr">
          <a:solidFill>
            <a:schemeClr val="phClr">
              <a:hueMod val="94000"/>
            </a:schemeClr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50800" dist="38100" dir="5400000" rotWithShape="0">
              <a:srgbClr val="000000">
                <a:alpha val="46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1000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lin ang="6120000" scaled="1"/>
        </a:gradFill>
        <a:gradFill rotWithShape="1">
          <a:gsLst>
            <a:gs pos="0">
              <a:schemeClr val="phClr">
                <a:tint val="97000"/>
                <a:hueMod val="92000"/>
                <a:satMod val="169000"/>
                <a:lumMod val="164000"/>
              </a:schemeClr>
            </a:gs>
            <a:gs pos="100000">
              <a:schemeClr val="phClr">
                <a:shade val="96000"/>
                <a:satMod val="120000"/>
                <a:lumMod val="90000"/>
              </a:schemeClr>
            </a:gs>
          </a:gsLst>
          <a:path path="circle">
            <a:fillToRect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Slice" id="{0507925B-6AC9-4358-8E18-C330545D08F8}" vid="{13FEC7C6-62A9-40C4-99D2-581AACACAA2F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32F2F3698D71DB40B9309D265380E61A" ma:contentTypeVersion="2" ma:contentTypeDescription="Create a new document." ma:contentTypeScope="" ma:versionID="1468fcb82bb5268525ff571f90944706">
  <xsd:schema xmlns:xsd="http://www.w3.org/2001/XMLSchema" xmlns:xs="http://www.w3.org/2001/XMLSchema" xmlns:p="http://schemas.microsoft.com/office/2006/metadata/properties" xmlns:ns2="8145bb1d-ca89-48f5-8a03-ec3f69990983" targetNamespace="http://schemas.microsoft.com/office/2006/metadata/properties" ma:root="true" ma:fieldsID="f1fa78687279a4a642475865b6c74f3f" ns2:_="">
    <xsd:import namespace="8145bb1d-ca89-48f5-8a03-ec3f69990983"/>
    <xsd:element name="properties">
      <xsd:complexType>
        <xsd:sequence>
          <xsd:element name="documentManagement">
            <xsd:complexType>
              <xsd:all>
                <xsd:element ref="ns2:MediaServiceMetadata" minOccurs="0"/>
                <xsd:element ref="ns2:MediaServiceFast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145bb1d-ca89-48f5-8a03-ec3f69990983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8" nillable="true" ma:displayName="MediaServiceMetadata" ma:description="" ma:hidden="true" ma:internalName="MediaServiceMetadata" ma:readOnly="true">
      <xsd:simpleType>
        <xsd:restriction base="dms:Note"/>
      </xsd:simpleType>
    </xsd:element>
    <xsd:element name="MediaServiceFastMetadata" ma:index="9" nillable="true" ma:displayName="MediaServiceFastMetadata" ma:description="" ma:hidden="true" ma:internalName="MediaServiceFast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Props1.xml><?xml version="1.0" encoding="utf-8"?>
<ds:datastoreItem xmlns:ds="http://schemas.openxmlformats.org/officeDocument/2006/customXml" ds:itemID="{3B74D401-4E83-47CB-B225-DAB6FEF74771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DA28BD12-2B25-4A19-94FD-38F884811CCE}">
  <ds:schemaRefs>
    <ds:schemaRef ds:uri="http://purl.org/dc/elements/1.1/"/>
    <ds:schemaRef ds:uri="http://schemas.microsoft.com/office/2006/metadata/properties"/>
    <ds:schemaRef ds:uri="http://purl.org/dc/terms/"/>
    <ds:schemaRef ds:uri="http://schemas.openxmlformats.org/package/2006/metadata/core-properties"/>
    <ds:schemaRef ds:uri="http://schemas.microsoft.com/office/2006/documentManagement/types"/>
    <ds:schemaRef ds:uri="http://schemas.microsoft.com/office/infopath/2007/PartnerControls"/>
    <ds:schemaRef ds:uri="8145bb1d-ca89-48f5-8a03-ec3f69990983"/>
    <ds:schemaRef ds:uri="http://www.w3.org/XML/1998/namespace"/>
    <ds:schemaRef ds:uri="http://purl.org/dc/dcmitype/"/>
  </ds:schemaRefs>
</ds:datastoreItem>
</file>

<file path=customXml/itemProps3.xml><?xml version="1.0" encoding="utf-8"?>
<ds:datastoreItem xmlns:ds="http://schemas.openxmlformats.org/officeDocument/2006/customXml" ds:itemID="{3B3FE309-720D-4C47-9B95-461FC3A5C2CF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8145bb1d-ca89-48f5-8a03-ec3f69990983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>Slice</Template>
  <TotalTime>408</TotalTime>
  <Words>62</Words>
  <Application>Microsoft Office PowerPoint</Application>
  <PresentationFormat>Widescreen</PresentationFormat>
  <Paragraphs>11</Paragraphs>
  <Slides>6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11" baseType="lpstr">
      <vt:lpstr>Calibri</vt:lpstr>
      <vt:lpstr>Century Gothic</vt:lpstr>
      <vt:lpstr>Times New Roman</vt:lpstr>
      <vt:lpstr>Wingdings 3</vt:lpstr>
      <vt:lpstr>Slice</vt:lpstr>
      <vt:lpstr>  giving Sunday 2 Corinthians 9</vt:lpstr>
      <vt:lpstr>  2 Corinthians 8</vt:lpstr>
      <vt:lpstr>  1. vv1-4 Giving that is thought through  </vt:lpstr>
      <vt:lpstr>  2. vv5-8 Giving that is generous </vt:lpstr>
      <vt:lpstr>  3. vv6-11 Giving that is compared to a harvest   </vt:lpstr>
      <vt:lpstr>  4. vv11-14 Giving that overflows in thankfulness   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Discipleship Glory on the mountain; glory in the valley</dc:title>
  <dc:creator>Peter Morden</dc:creator>
  <cp:lastModifiedBy>Peter Morden</cp:lastModifiedBy>
  <cp:revision>34</cp:revision>
  <cp:lastPrinted>2018-04-15T07:43:11Z</cp:lastPrinted>
  <dcterms:created xsi:type="dcterms:W3CDTF">2017-09-09T11:25:19Z</dcterms:created>
  <dcterms:modified xsi:type="dcterms:W3CDTF">2018-04-15T16:30:17Z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0x01010032F2F3698D71DB40B9309D265380E61A</vt:lpwstr>
  </property>
</Properties>
</file>