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7" r:id="rId11"/>
    <p:sldId id="265" r:id="rId12"/>
    <p:sldId id="266"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33"/>
    <a:srgbClr val="CC66FF"/>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C06B92D-6241-4DC7-A5BA-5B221FFBC85E}" type="datetimeFigureOut">
              <a:rPr lang="en-GB" smtClean="0"/>
              <a:t>14/10/2018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794826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C06B92D-6241-4DC7-A5BA-5B221FFBC85E}" type="datetimeFigureOut">
              <a:rPr lang="en-GB" smtClean="0"/>
              <a:t>14/10/2018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2309742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C06B92D-6241-4DC7-A5BA-5B221FFBC85E}" type="datetimeFigureOut">
              <a:rPr lang="en-GB" smtClean="0"/>
              <a:t>14/10/2018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4214195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C06B92D-6241-4DC7-A5BA-5B221FFBC85E}" type="datetimeFigureOut">
              <a:rPr lang="en-GB" smtClean="0"/>
              <a:t>14/10/2018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352653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06B92D-6241-4DC7-A5BA-5B221FFBC85E}" type="datetimeFigureOut">
              <a:rPr lang="en-GB" smtClean="0"/>
              <a:t>14/10/2018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2205721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C06B92D-6241-4DC7-A5BA-5B221FFBC85E}" type="datetimeFigureOut">
              <a:rPr lang="en-GB" smtClean="0"/>
              <a:t>14/10/2018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3522137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C06B92D-6241-4DC7-A5BA-5B221FFBC85E}" type="datetimeFigureOut">
              <a:rPr lang="en-GB" smtClean="0"/>
              <a:t>14/10/2018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2092220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C06B92D-6241-4DC7-A5BA-5B221FFBC85E}" type="datetimeFigureOut">
              <a:rPr lang="en-GB" smtClean="0"/>
              <a:t>14/10/2018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368477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6B92D-6241-4DC7-A5BA-5B221FFBC85E}" type="datetimeFigureOut">
              <a:rPr lang="en-GB" smtClean="0"/>
              <a:t>14/10/2018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218931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06B92D-6241-4DC7-A5BA-5B221FFBC85E}" type="datetimeFigureOut">
              <a:rPr lang="en-GB" smtClean="0"/>
              <a:t>14/10/2018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1293443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06B92D-6241-4DC7-A5BA-5B221FFBC85E}" type="datetimeFigureOut">
              <a:rPr lang="en-GB" smtClean="0"/>
              <a:t>14/10/2018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37952E-F452-4639-8A89-C5FDBBE6F778}" type="slidenum">
              <a:rPr lang="en-GB" smtClean="0"/>
              <a:t>‹#›</a:t>
            </a:fld>
            <a:endParaRPr lang="en-GB"/>
          </a:p>
        </p:txBody>
      </p:sp>
    </p:spTree>
    <p:extLst>
      <p:ext uri="{BB962C8B-B14F-4D97-AF65-F5344CB8AC3E}">
        <p14:creationId xmlns:p14="http://schemas.microsoft.com/office/powerpoint/2010/main" val="320821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06B92D-6241-4DC7-A5BA-5B221FFBC85E}" type="datetimeFigureOut">
              <a:rPr lang="en-GB" smtClean="0"/>
              <a:t>14/10/2018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37952E-F452-4639-8A89-C5FDBBE6F778}" type="slidenum">
              <a:rPr lang="en-GB" smtClean="0"/>
              <a:t>‹#›</a:t>
            </a:fld>
            <a:endParaRPr lang="en-GB"/>
          </a:p>
        </p:txBody>
      </p:sp>
    </p:spTree>
    <p:extLst>
      <p:ext uri="{BB962C8B-B14F-4D97-AF65-F5344CB8AC3E}">
        <p14:creationId xmlns:p14="http://schemas.microsoft.com/office/powerpoint/2010/main" val="2250908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6" name="TextBox 5"/>
          <p:cNvSpPr txBox="1"/>
          <p:nvPr/>
        </p:nvSpPr>
        <p:spPr>
          <a:xfrm>
            <a:off x="6096000" y="282388"/>
            <a:ext cx="5755341" cy="923330"/>
          </a:xfrm>
          <a:prstGeom prst="rect">
            <a:avLst/>
          </a:prstGeom>
          <a:solidFill>
            <a:srgbClr val="660033"/>
          </a:solidFill>
        </p:spPr>
        <p:txBody>
          <a:bodyPr wrap="square" rtlCol="0">
            <a:spAutoFit/>
          </a:bodyPr>
          <a:lstStyle/>
          <a:p>
            <a:pPr algn="r"/>
            <a:r>
              <a:rPr lang="en-GB" sz="5400" b="1" dirty="0" smtClean="0">
                <a:solidFill>
                  <a:schemeClr val="bg1"/>
                </a:solidFill>
              </a:rPr>
              <a:t>A Believers’ Church</a:t>
            </a:r>
            <a:r>
              <a:rPr lang="en-GB" sz="5400" dirty="0" smtClean="0">
                <a:solidFill>
                  <a:schemeClr val="bg1"/>
                </a:solidFill>
              </a:rPr>
              <a:t> </a:t>
            </a:r>
            <a:endParaRPr lang="en-GB" sz="5400" dirty="0">
              <a:solidFill>
                <a:schemeClr val="bg1"/>
              </a:solidFill>
            </a:endParaRPr>
          </a:p>
        </p:txBody>
      </p:sp>
      <p:sp>
        <p:nvSpPr>
          <p:cNvPr id="7" name="TextBox 6"/>
          <p:cNvSpPr txBox="1"/>
          <p:nvPr/>
        </p:nvSpPr>
        <p:spPr>
          <a:xfrm>
            <a:off x="340660" y="5311588"/>
            <a:ext cx="5078506" cy="646331"/>
          </a:xfrm>
          <a:prstGeom prst="rect">
            <a:avLst/>
          </a:prstGeom>
          <a:solidFill>
            <a:srgbClr val="660033"/>
          </a:solidFill>
        </p:spPr>
        <p:txBody>
          <a:bodyPr wrap="square" rtlCol="0">
            <a:spAutoFit/>
          </a:bodyPr>
          <a:lstStyle/>
          <a:p>
            <a:r>
              <a:rPr lang="en-GB" sz="3600" b="1" dirty="0" smtClean="0">
                <a:solidFill>
                  <a:schemeClr val="bg1"/>
                </a:solidFill>
              </a:rPr>
              <a:t>Christians Sharing a Meal</a:t>
            </a:r>
            <a:endParaRPr lang="en-GB" sz="3600" dirty="0">
              <a:solidFill>
                <a:schemeClr val="bg1"/>
              </a:solidFill>
            </a:endParaRPr>
          </a:p>
        </p:txBody>
      </p:sp>
      <p:sp>
        <p:nvSpPr>
          <p:cNvPr id="8" name="TextBox 7"/>
          <p:cNvSpPr txBox="1"/>
          <p:nvPr/>
        </p:nvSpPr>
        <p:spPr>
          <a:xfrm>
            <a:off x="340659" y="6045293"/>
            <a:ext cx="9327775" cy="646331"/>
          </a:xfrm>
          <a:prstGeom prst="rect">
            <a:avLst/>
          </a:prstGeom>
          <a:solidFill>
            <a:srgbClr val="660033"/>
          </a:solidFill>
        </p:spPr>
        <p:txBody>
          <a:bodyPr wrap="square" rtlCol="0">
            <a:spAutoFit/>
          </a:bodyPr>
          <a:lstStyle/>
          <a:p>
            <a:r>
              <a:rPr lang="en-GB" sz="3600" b="1" dirty="0" smtClean="0">
                <a:solidFill>
                  <a:schemeClr val="bg1"/>
                </a:solidFill>
              </a:rPr>
              <a:t>Catacombs of St </a:t>
            </a:r>
            <a:r>
              <a:rPr lang="en-GB" sz="3600" b="1" dirty="0" err="1" smtClean="0">
                <a:solidFill>
                  <a:schemeClr val="bg1"/>
                </a:solidFill>
              </a:rPr>
              <a:t>Marcellinus</a:t>
            </a:r>
            <a:r>
              <a:rPr lang="en-GB" sz="3600" b="1" dirty="0" smtClean="0">
                <a:solidFill>
                  <a:schemeClr val="bg1"/>
                </a:solidFill>
              </a:rPr>
              <a:t> and St Peter, Rome </a:t>
            </a:r>
            <a:endParaRPr lang="en-GB" sz="3600" dirty="0">
              <a:solidFill>
                <a:schemeClr val="bg1"/>
              </a:solidFill>
            </a:endParaRPr>
          </a:p>
        </p:txBody>
      </p:sp>
      <p:sp>
        <p:nvSpPr>
          <p:cNvPr id="9" name="TextBox 8"/>
          <p:cNvSpPr txBox="1"/>
          <p:nvPr/>
        </p:nvSpPr>
        <p:spPr>
          <a:xfrm>
            <a:off x="7987553" y="1296853"/>
            <a:ext cx="3863788" cy="707886"/>
          </a:xfrm>
          <a:prstGeom prst="rect">
            <a:avLst/>
          </a:prstGeom>
          <a:solidFill>
            <a:srgbClr val="660033"/>
          </a:solidFill>
        </p:spPr>
        <p:txBody>
          <a:bodyPr wrap="square" rtlCol="0">
            <a:spAutoFit/>
          </a:bodyPr>
          <a:lstStyle/>
          <a:p>
            <a:pPr algn="r"/>
            <a:r>
              <a:rPr lang="en-GB" sz="4000" b="1" dirty="0" smtClean="0">
                <a:solidFill>
                  <a:schemeClr val="bg1"/>
                </a:solidFill>
              </a:rPr>
              <a:t>Colossians 1:3-14</a:t>
            </a:r>
            <a:endParaRPr lang="en-GB" sz="4000" b="1" dirty="0">
              <a:solidFill>
                <a:schemeClr val="bg1"/>
              </a:solidFill>
            </a:endParaRPr>
          </a:p>
        </p:txBody>
      </p:sp>
    </p:spTree>
    <p:extLst>
      <p:ext uri="{BB962C8B-B14F-4D97-AF65-F5344CB8AC3E}">
        <p14:creationId xmlns:p14="http://schemas.microsoft.com/office/powerpoint/2010/main" val="23429649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11089342" cy="954107"/>
          </a:xfrm>
          <a:prstGeom prst="rect">
            <a:avLst/>
          </a:prstGeom>
          <a:solidFill>
            <a:srgbClr val="660033"/>
          </a:solidFill>
        </p:spPr>
        <p:txBody>
          <a:bodyPr wrap="square" rtlCol="0">
            <a:spAutoFit/>
          </a:bodyPr>
          <a:lstStyle/>
          <a:p>
            <a:r>
              <a:rPr lang="en-GB" sz="2800" dirty="0" smtClean="0">
                <a:solidFill>
                  <a:schemeClr val="bg1"/>
                </a:solidFill>
              </a:rPr>
              <a:t>“That </a:t>
            </a:r>
            <a:r>
              <a:rPr lang="en-GB" sz="2800" dirty="0">
                <a:solidFill>
                  <a:schemeClr val="bg1"/>
                </a:solidFill>
              </a:rPr>
              <a:t>our Lord and Saviour Jesus Christ, God manifest in the flesh, is the sole and absolute authority in all matters pertaining to faith and </a:t>
            </a:r>
            <a:r>
              <a:rPr lang="en-GB" sz="2800" dirty="0" smtClean="0">
                <a:solidFill>
                  <a:schemeClr val="bg1"/>
                </a:solidFill>
              </a:rPr>
              <a:t>practice…”</a:t>
            </a:r>
            <a:endParaRPr lang="en-GB" sz="2800" dirty="0">
              <a:solidFill>
                <a:schemeClr val="bg1"/>
              </a:solidFill>
            </a:endParaRPr>
          </a:p>
        </p:txBody>
      </p:sp>
      <p:sp>
        <p:nvSpPr>
          <p:cNvPr id="11" name="TextBox 10"/>
          <p:cNvSpPr txBox="1"/>
          <p:nvPr/>
        </p:nvSpPr>
        <p:spPr>
          <a:xfrm>
            <a:off x="502021" y="3145478"/>
            <a:ext cx="11089346" cy="1200329"/>
          </a:xfrm>
          <a:prstGeom prst="rect">
            <a:avLst/>
          </a:prstGeom>
          <a:solidFill>
            <a:srgbClr val="660033"/>
          </a:solidFill>
        </p:spPr>
        <p:txBody>
          <a:bodyPr wrap="square" rtlCol="0">
            <a:spAutoFit/>
          </a:bodyPr>
          <a:lstStyle/>
          <a:p>
            <a:r>
              <a:rPr lang="en-GB" sz="2400" dirty="0" smtClean="0">
                <a:solidFill>
                  <a:schemeClr val="bg1"/>
                </a:solidFill>
              </a:rPr>
              <a:t>“Once you were alienated from God and were enemies in your minds because of</a:t>
            </a:r>
            <a:r>
              <a:rPr lang="en-GB" sz="2400" baseline="30000" dirty="0">
                <a:solidFill>
                  <a:schemeClr val="bg1"/>
                </a:solidFill>
              </a:rPr>
              <a:t> </a:t>
            </a:r>
            <a:r>
              <a:rPr lang="en-GB" sz="2400" dirty="0" smtClean="0">
                <a:solidFill>
                  <a:schemeClr val="bg1"/>
                </a:solidFill>
              </a:rPr>
              <a:t>your evil behaviour. But now he has reconciled you by Christ’s physical body through death to present you holy in his sight, without blemish and free from accusation”</a:t>
            </a:r>
            <a:endParaRPr lang="en-GB" sz="2400" dirty="0">
              <a:solidFill>
                <a:schemeClr val="bg1"/>
              </a:solidFill>
            </a:endParaRPr>
          </a:p>
        </p:txBody>
      </p:sp>
      <p:sp>
        <p:nvSpPr>
          <p:cNvPr id="9" name="TextBox 8"/>
          <p:cNvSpPr txBox="1"/>
          <p:nvPr/>
        </p:nvSpPr>
        <p:spPr>
          <a:xfrm>
            <a:off x="8216153" y="4410812"/>
            <a:ext cx="337521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1:15-22</a:t>
            </a:r>
            <a:endParaRPr lang="en-GB" sz="3200" dirty="0">
              <a:solidFill>
                <a:schemeClr val="bg1"/>
              </a:solidFill>
            </a:endParaRPr>
          </a:p>
        </p:txBody>
      </p:sp>
    </p:spTree>
    <p:extLst>
      <p:ext uri="{BB962C8B-B14F-4D97-AF65-F5344CB8AC3E}">
        <p14:creationId xmlns:p14="http://schemas.microsoft.com/office/powerpoint/2010/main" val="23095236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6705601" cy="584775"/>
          </a:xfrm>
          <a:prstGeom prst="rect">
            <a:avLst/>
          </a:prstGeom>
          <a:solidFill>
            <a:srgbClr val="660033"/>
          </a:solidFill>
        </p:spPr>
        <p:txBody>
          <a:bodyPr wrap="square" rtlCol="0">
            <a:spAutoFit/>
          </a:bodyPr>
          <a:lstStyle/>
          <a:p>
            <a:r>
              <a:rPr lang="en-GB" sz="3200" dirty="0" smtClean="0">
                <a:solidFill>
                  <a:schemeClr val="bg1"/>
                </a:solidFill>
              </a:rPr>
              <a:t>“…as </a:t>
            </a:r>
            <a:r>
              <a:rPr lang="en-GB" sz="3200" dirty="0">
                <a:solidFill>
                  <a:schemeClr val="bg1"/>
                </a:solidFill>
              </a:rPr>
              <a:t>revealed in the Holy </a:t>
            </a:r>
            <a:r>
              <a:rPr lang="en-GB" sz="3200" dirty="0" smtClean="0">
                <a:solidFill>
                  <a:schemeClr val="bg1"/>
                </a:solidFill>
              </a:rPr>
              <a:t>Scriptures...”</a:t>
            </a:r>
            <a:endParaRPr lang="en-GB" sz="3200" dirty="0">
              <a:solidFill>
                <a:schemeClr val="bg1"/>
              </a:solidFill>
            </a:endParaRPr>
          </a:p>
        </p:txBody>
      </p:sp>
      <p:sp>
        <p:nvSpPr>
          <p:cNvPr id="9" name="TextBox 8"/>
          <p:cNvSpPr txBox="1"/>
          <p:nvPr/>
        </p:nvSpPr>
        <p:spPr>
          <a:xfrm>
            <a:off x="636494" y="1979092"/>
            <a:ext cx="10820400" cy="3323987"/>
          </a:xfrm>
          <a:prstGeom prst="rect">
            <a:avLst/>
          </a:prstGeom>
          <a:solidFill>
            <a:srgbClr val="660033"/>
          </a:solidFill>
        </p:spPr>
        <p:txBody>
          <a:bodyPr wrap="square" rtlCol="0">
            <a:spAutoFit/>
          </a:bodyPr>
          <a:lstStyle/>
          <a:p>
            <a:r>
              <a:rPr lang="en-GB" sz="3000" dirty="0" smtClean="0">
                <a:solidFill>
                  <a:schemeClr val="bg1"/>
                </a:solidFill>
              </a:rPr>
              <a:t>“But as for you, continue in what you have learned and have become convinced of, because you know those from whom you learned it, and how from infancy you have known the Holy Scriptures, which are able to make you wise for salvation through faith in Christ Jesus. All Scripture is God-breathed and is useful for teaching, rebuking, correcting and training in righteousness, so that the servant of God</a:t>
            </a:r>
            <a:r>
              <a:rPr lang="en-GB" sz="3000" baseline="30000" dirty="0">
                <a:solidFill>
                  <a:schemeClr val="bg1"/>
                </a:solidFill>
              </a:rPr>
              <a:t> </a:t>
            </a:r>
            <a:r>
              <a:rPr lang="en-GB" sz="3000" dirty="0" smtClean="0">
                <a:solidFill>
                  <a:schemeClr val="bg1"/>
                </a:solidFill>
              </a:rPr>
              <a:t>may be thoroughly equipped for every good work”</a:t>
            </a:r>
            <a:endParaRPr lang="en-GB" sz="3000" dirty="0">
              <a:solidFill>
                <a:schemeClr val="bg1"/>
              </a:solidFill>
            </a:endParaRPr>
          </a:p>
        </p:txBody>
      </p:sp>
      <p:sp>
        <p:nvSpPr>
          <p:cNvPr id="11" name="TextBox 10"/>
          <p:cNvSpPr txBox="1"/>
          <p:nvPr/>
        </p:nvSpPr>
        <p:spPr>
          <a:xfrm>
            <a:off x="8081681" y="5394765"/>
            <a:ext cx="3375213" cy="584775"/>
          </a:xfrm>
          <a:prstGeom prst="rect">
            <a:avLst/>
          </a:prstGeom>
          <a:solidFill>
            <a:srgbClr val="660033"/>
          </a:solidFill>
        </p:spPr>
        <p:txBody>
          <a:bodyPr wrap="square" rtlCol="0">
            <a:spAutoFit/>
          </a:bodyPr>
          <a:lstStyle/>
          <a:p>
            <a:pPr algn="r"/>
            <a:r>
              <a:rPr lang="en-GB" sz="3200" b="1" dirty="0" smtClean="0">
                <a:solidFill>
                  <a:schemeClr val="bg1"/>
                </a:solidFill>
              </a:rPr>
              <a:t>2 Timothy 4:14-17</a:t>
            </a:r>
            <a:endParaRPr lang="en-GB" sz="3200" dirty="0">
              <a:solidFill>
                <a:schemeClr val="bg1"/>
              </a:solidFill>
            </a:endParaRPr>
          </a:p>
        </p:txBody>
      </p:sp>
    </p:spTree>
    <p:extLst>
      <p:ext uri="{BB962C8B-B14F-4D97-AF65-F5344CB8AC3E}">
        <p14:creationId xmlns:p14="http://schemas.microsoft.com/office/powerpoint/2010/main" val="69779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8897471" cy="1077218"/>
          </a:xfrm>
          <a:prstGeom prst="rect">
            <a:avLst/>
          </a:prstGeom>
          <a:solidFill>
            <a:srgbClr val="660033"/>
          </a:solidFill>
        </p:spPr>
        <p:txBody>
          <a:bodyPr wrap="square" rtlCol="0">
            <a:spAutoFit/>
          </a:bodyPr>
          <a:lstStyle/>
          <a:p>
            <a:r>
              <a:rPr lang="en-GB" sz="3200" dirty="0" smtClean="0">
                <a:solidFill>
                  <a:schemeClr val="bg1"/>
                </a:solidFill>
              </a:rPr>
              <a:t>“…each </a:t>
            </a:r>
            <a:r>
              <a:rPr lang="en-GB" sz="3200" dirty="0">
                <a:solidFill>
                  <a:schemeClr val="bg1"/>
                </a:solidFill>
              </a:rPr>
              <a:t>church has liberty, under the guidance of the Holy Spirit, to interpret and administer His </a:t>
            </a:r>
            <a:r>
              <a:rPr lang="en-GB" sz="3200" dirty="0" smtClean="0">
                <a:solidFill>
                  <a:schemeClr val="bg1"/>
                </a:solidFill>
              </a:rPr>
              <a:t>laws.”</a:t>
            </a:r>
            <a:endParaRPr lang="en-GB" sz="3200" dirty="0">
              <a:solidFill>
                <a:schemeClr val="bg1"/>
              </a:solidFill>
            </a:endParaRPr>
          </a:p>
        </p:txBody>
      </p:sp>
      <p:sp>
        <p:nvSpPr>
          <p:cNvPr id="9" name="TextBox 8"/>
          <p:cNvSpPr txBox="1"/>
          <p:nvPr/>
        </p:nvSpPr>
        <p:spPr>
          <a:xfrm>
            <a:off x="797859" y="2379944"/>
            <a:ext cx="10497670" cy="3046988"/>
          </a:xfrm>
          <a:prstGeom prst="rect">
            <a:avLst/>
          </a:prstGeom>
          <a:solidFill>
            <a:srgbClr val="660033"/>
          </a:solidFill>
        </p:spPr>
        <p:txBody>
          <a:bodyPr wrap="square" rtlCol="0">
            <a:spAutoFit/>
          </a:bodyPr>
          <a:lstStyle/>
          <a:p>
            <a:r>
              <a:rPr lang="en-GB" sz="3200" dirty="0" smtClean="0">
                <a:solidFill>
                  <a:schemeClr val="bg1"/>
                </a:solidFill>
              </a:rPr>
              <a:t>“And afterwards, I will pour out my Spirit on all people. Your sons and daughters will prophesy, your old men will dream dreams, your young men will see visions.</a:t>
            </a:r>
            <a:r>
              <a:rPr lang="en-GB" sz="3200" baseline="30000" dirty="0" smtClean="0">
                <a:solidFill>
                  <a:schemeClr val="bg1"/>
                </a:solidFill>
              </a:rPr>
              <a:t> </a:t>
            </a:r>
            <a:r>
              <a:rPr lang="en-GB" sz="3200" dirty="0" smtClean="0">
                <a:solidFill>
                  <a:schemeClr val="bg1"/>
                </a:solidFill>
              </a:rPr>
              <a:t>Even on my servants, both men and women, I will pour out my Spirit in those days.</a:t>
            </a:r>
            <a:r>
              <a:rPr lang="en-GB" sz="3200" baseline="30000" dirty="0" smtClean="0">
                <a:solidFill>
                  <a:schemeClr val="bg1"/>
                </a:solidFill>
              </a:rPr>
              <a:t> </a:t>
            </a:r>
            <a:r>
              <a:rPr lang="en-GB" sz="3200" dirty="0" smtClean="0">
                <a:solidFill>
                  <a:schemeClr val="bg1"/>
                </a:solidFill>
              </a:rPr>
              <a:t>I will show wonders in the heavens and on the earth… And everyone who calls on the name of the </a:t>
            </a:r>
            <a:r>
              <a:rPr lang="en-GB" sz="3200" cap="small" dirty="0" smtClean="0">
                <a:solidFill>
                  <a:schemeClr val="bg1"/>
                </a:solidFill>
                <a:effectLst/>
              </a:rPr>
              <a:t>Lord</a:t>
            </a:r>
            <a:r>
              <a:rPr lang="en-GB" sz="3200" dirty="0" smtClean="0">
                <a:solidFill>
                  <a:schemeClr val="bg1"/>
                </a:solidFill>
              </a:rPr>
              <a:t> will be saved”</a:t>
            </a:r>
            <a:endParaRPr lang="en-GB" sz="3000" dirty="0">
              <a:solidFill>
                <a:schemeClr val="bg1"/>
              </a:solidFill>
            </a:endParaRPr>
          </a:p>
        </p:txBody>
      </p:sp>
      <p:sp>
        <p:nvSpPr>
          <p:cNvPr id="11" name="TextBox 10"/>
          <p:cNvSpPr txBox="1"/>
          <p:nvPr/>
        </p:nvSpPr>
        <p:spPr>
          <a:xfrm>
            <a:off x="8382565" y="5515417"/>
            <a:ext cx="2912964" cy="584775"/>
          </a:xfrm>
          <a:prstGeom prst="rect">
            <a:avLst/>
          </a:prstGeom>
          <a:solidFill>
            <a:srgbClr val="660033"/>
          </a:solidFill>
        </p:spPr>
        <p:txBody>
          <a:bodyPr wrap="square" rtlCol="0">
            <a:spAutoFit/>
          </a:bodyPr>
          <a:lstStyle/>
          <a:p>
            <a:pPr algn="r"/>
            <a:r>
              <a:rPr lang="en-GB" sz="3200" b="1" dirty="0" smtClean="0">
                <a:solidFill>
                  <a:schemeClr val="bg1"/>
                </a:solidFill>
              </a:rPr>
              <a:t>Joel 2:28-30, 32</a:t>
            </a:r>
            <a:endParaRPr lang="en-GB" sz="3200" dirty="0">
              <a:solidFill>
                <a:schemeClr val="bg1"/>
              </a:solidFill>
            </a:endParaRPr>
          </a:p>
        </p:txBody>
      </p:sp>
    </p:spTree>
    <p:extLst>
      <p:ext uri="{BB962C8B-B14F-4D97-AF65-F5344CB8AC3E}">
        <p14:creationId xmlns:p14="http://schemas.microsoft.com/office/powerpoint/2010/main" val="187431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8897471" cy="1077218"/>
          </a:xfrm>
          <a:prstGeom prst="rect">
            <a:avLst/>
          </a:prstGeom>
          <a:solidFill>
            <a:srgbClr val="660033"/>
          </a:solidFill>
        </p:spPr>
        <p:txBody>
          <a:bodyPr wrap="square" rtlCol="0">
            <a:spAutoFit/>
          </a:bodyPr>
          <a:lstStyle/>
          <a:p>
            <a:r>
              <a:rPr lang="en-GB" sz="3200" dirty="0" smtClean="0">
                <a:solidFill>
                  <a:schemeClr val="bg1"/>
                </a:solidFill>
              </a:rPr>
              <a:t>“…each </a:t>
            </a:r>
            <a:r>
              <a:rPr lang="en-GB" sz="3200" dirty="0">
                <a:solidFill>
                  <a:schemeClr val="bg1"/>
                </a:solidFill>
              </a:rPr>
              <a:t>church has liberty, under the guidance of the Holy Spirit, to interpret and administer His </a:t>
            </a:r>
            <a:r>
              <a:rPr lang="en-GB" sz="3200" dirty="0" smtClean="0">
                <a:solidFill>
                  <a:schemeClr val="bg1"/>
                </a:solidFill>
              </a:rPr>
              <a:t>laws.”</a:t>
            </a:r>
            <a:endParaRPr lang="en-GB" sz="3200" dirty="0">
              <a:solidFill>
                <a:schemeClr val="bg1"/>
              </a:solidFill>
            </a:endParaRPr>
          </a:p>
        </p:txBody>
      </p:sp>
      <p:sp>
        <p:nvSpPr>
          <p:cNvPr id="9" name="TextBox 8"/>
          <p:cNvSpPr txBox="1"/>
          <p:nvPr/>
        </p:nvSpPr>
        <p:spPr>
          <a:xfrm>
            <a:off x="1281953" y="2379944"/>
            <a:ext cx="9529482" cy="3046988"/>
          </a:xfrm>
          <a:prstGeom prst="rect">
            <a:avLst/>
          </a:prstGeom>
          <a:solidFill>
            <a:srgbClr val="660033"/>
          </a:solidFill>
        </p:spPr>
        <p:txBody>
          <a:bodyPr wrap="square" rtlCol="0">
            <a:spAutoFit/>
          </a:bodyPr>
          <a:lstStyle/>
          <a:p>
            <a:r>
              <a:rPr lang="en-GB" sz="3200" dirty="0" smtClean="0">
                <a:solidFill>
                  <a:schemeClr val="bg1"/>
                </a:solidFill>
              </a:rPr>
              <a:t>And you also were included in Christ when you heard the message of truth, the gospel of your salvation. When you believed, you were marked in him with a seal, the promised Holy Spirit, who is a deposit guaranteeing our inheritance until the redemption of those who are God’s possession – to the praise of his glory.</a:t>
            </a:r>
            <a:endParaRPr lang="en-GB" sz="3000" dirty="0">
              <a:solidFill>
                <a:schemeClr val="bg1"/>
              </a:solidFill>
            </a:endParaRPr>
          </a:p>
        </p:txBody>
      </p:sp>
      <p:sp>
        <p:nvSpPr>
          <p:cNvPr id="11" name="TextBox 10"/>
          <p:cNvSpPr txBox="1"/>
          <p:nvPr/>
        </p:nvSpPr>
        <p:spPr>
          <a:xfrm>
            <a:off x="7490012" y="5485602"/>
            <a:ext cx="3321423" cy="584775"/>
          </a:xfrm>
          <a:prstGeom prst="rect">
            <a:avLst/>
          </a:prstGeom>
          <a:solidFill>
            <a:srgbClr val="660033"/>
          </a:solidFill>
        </p:spPr>
        <p:txBody>
          <a:bodyPr wrap="square" rtlCol="0">
            <a:spAutoFit/>
          </a:bodyPr>
          <a:lstStyle/>
          <a:p>
            <a:pPr algn="r"/>
            <a:r>
              <a:rPr lang="en-GB" sz="3200" b="1" dirty="0" smtClean="0">
                <a:solidFill>
                  <a:schemeClr val="bg1"/>
                </a:solidFill>
              </a:rPr>
              <a:t>Ephesians 1:13-14</a:t>
            </a:r>
            <a:endParaRPr lang="en-GB" sz="3200" dirty="0">
              <a:solidFill>
                <a:schemeClr val="bg1"/>
              </a:solidFill>
            </a:endParaRPr>
          </a:p>
        </p:txBody>
      </p:sp>
    </p:spTree>
    <p:extLst>
      <p:ext uri="{BB962C8B-B14F-4D97-AF65-F5344CB8AC3E}">
        <p14:creationId xmlns:p14="http://schemas.microsoft.com/office/powerpoint/2010/main" val="2944431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8897471" cy="1077218"/>
          </a:xfrm>
          <a:prstGeom prst="rect">
            <a:avLst/>
          </a:prstGeom>
          <a:solidFill>
            <a:srgbClr val="660033"/>
          </a:solidFill>
        </p:spPr>
        <p:txBody>
          <a:bodyPr wrap="square" rtlCol="0">
            <a:spAutoFit/>
          </a:bodyPr>
          <a:lstStyle/>
          <a:p>
            <a:r>
              <a:rPr lang="en-GB" sz="3200" dirty="0" smtClean="0">
                <a:solidFill>
                  <a:schemeClr val="bg1"/>
                </a:solidFill>
              </a:rPr>
              <a:t>“…each </a:t>
            </a:r>
            <a:r>
              <a:rPr lang="en-GB" sz="3200" dirty="0">
                <a:solidFill>
                  <a:schemeClr val="bg1"/>
                </a:solidFill>
              </a:rPr>
              <a:t>church has liberty, under the guidance of the Holy Spirit, to interpret and administer His </a:t>
            </a:r>
            <a:r>
              <a:rPr lang="en-GB" sz="3200" dirty="0" smtClean="0">
                <a:solidFill>
                  <a:schemeClr val="bg1"/>
                </a:solidFill>
              </a:rPr>
              <a:t>laws.”</a:t>
            </a:r>
            <a:endParaRPr lang="en-GB" sz="3200" dirty="0">
              <a:solidFill>
                <a:schemeClr val="bg1"/>
              </a:solidFill>
            </a:endParaRPr>
          </a:p>
        </p:txBody>
      </p:sp>
      <p:sp>
        <p:nvSpPr>
          <p:cNvPr id="9" name="TextBox 8"/>
          <p:cNvSpPr txBox="1"/>
          <p:nvPr/>
        </p:nvSpPr>
        <p:spPr>
          <a:xfrm>
            <a:off x="717176" y="2379944"/>
            <a:ext cx="10659036" cy="2554545"/>
          </a:xfrm>
          <a:prstGeom prst="rect">
            <a:avLst/>
          </a:prstGeom>
          <a:solidFill>
            <a:srgbClr val="660033"/>
          </a:solidFill>
        </p:spPr>
        <p:txBody>
          <a:bodyPr wrap="square" rtlCol="0">
            <a:spAutoFit/>
          </a:bodyPr>
          <a:lstStyle/>
          <a:p>
            <a:r>
              <a:rPr lang="en-GB" sz="3200" dirty="0" smtClean="0">
                <a:solidFill>
                  <a:schemeClr val="bg1"/>
                </a:solidFill>
              </a:rPr>
              <a:t>There are different kinds of gifts, but the same Spirit distributes them. There are different kinds of service, but the same Lord. There are different kinds of working, but in all of them and in everyone it is the same God at work. Now to each one the manifestation of the Spirit is given for the common good.</a:t>
            </a:r>
            <a:endParaRPr lang="en-GB" sz="3200" dirty="0">
              <a:solidFill>
                <a:schemeClr val="bg1"/>
              </a:solidFill>
            </a:endParaRPr>
          </a:p>
        </p:txBody>
      </p:sp>
      <p:sp>
        <p:nvSpPr>
          <p:cNvPr id="11" name="TextBox 10"/>
          <p:cNvSpPr txBox="1"/>
          <p:nvPr/>
        </p:nvSpPr>
        <p:spPr>
          <a:xfrm>
            <a:off x="7732059" y="5011560"/>
            <a:ext cx="3644153" cy="584775"/>
          </a:xfrm>
          <a:prstGeom prst="rect">
            <a:avLst/>
          </a:prstGeom>
          <a:solidFill>
            <a:srgbClr val="660033"/>
          </a:solidFill>
        </p:spPr>
        <p:txBody>
          <a:bodyPr wrap="square" rtlCol="0">
            <a:spAutoFit/>
          </a:bodyPr>
          <a:lstStyle/>
          <a:p>
            <a:pPr algn="r"/>
            <a:r>
              <a:rPr lang="en-GB" sz="3200" b="1" dirty="0" smtClean="0">
                <a:solidFill>
                  <a:schemeClr val="bg1"/>
                </a:solidFill>
              </a:rPr>
              <a:t>1 Corinthians 12:4-7</a:t>
            </a:r>
            <a:endParaRPr lang="en-GB" sz="3200" dirty="0">
              <a:solidFill>
                <a:schemeClr val="bg1"/>
              </a:solidFill>
            </a:endParaRPr>
          </a:p>
        </p:txBody>
      </p:sp>
    </p:spTree>
    <p:extLst>
      <p:ext uri="{BB962C8B-B14F-4D97-AF65-F5344CB8AC3E}">
        <p14:creationId xmlns:p14="http://schemas.microsoft.com/office/powerpoint/2010/main" val="25107034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8292354"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About You?</a:t>
            </a:r>
            <a:endParaRPr lang="en-GB" sz="4000" dirty="0">
              <a:solidFill>
                <a:schemeClr val="bg1"/>
              </a:solidFill>
            </a:endParaRPr>
          </a:p>
        </p:txBody>
      </p:sp>
      <p:sp>
        <p:nvSpPr>
          <p:cNvPr id="16" name="TextBox 15"/>
          <p:cNvSpPr txBox="1"/>
          <p:nvPr/>
        </p:nvSpPr>
        <p:spPr>
          <a:xfrm>
            <a:off x="340658" y="1856769"/>
            <a:ext cx="6221507" cy="707886"/>
          </a:xfrm>
          <a:prstGeom prst="rect">
            <a:avLst/>
          </a:prstGeom>
          <a:solidFill>
            <a:srgbClr val="660033"/>
          </a:solidFill>
        </p:spPr>
        <p:txBody>
          <a:bodyPr wrap="square" rtlCol="0">
            <a:spAutoFit/>
          </a:bodyPr>
          <a:lstStyle/>
          <a:p>
            <a:r>
              <a:rPr lang="en-GB" sz="4000" b="1" dirty="0" smtClean="0">
                <a:solidFill>
                  <a:schemeClr val="bg1"/>
                </a:solidFill>
              </a:rPr>
              <a:t>How do you see the church?</a:t>
            </a:r>
            <a:endParaRPr lang="en-GB" sz="4000" b="1" dirty="0">
              <a:solidFill>
                <a:schemeClr val="bg1"/>
              </a:solidFill>
            </a:endParaRPr>
          </a:p>
        </p:txBody>
      </p:sp>
      <p:sp>
        <p:nvSpPr>
          <p:cNvPr id="12" name="TextBox 11"/>
          <p:cNvSpPr txBox="1"/>
          <p:nvPr/>
        </p:nvSpPr>
        <p:spPr>
          <a:xfrm>
            <a:off x="340658" y="2638311"/>
            <a:ext cx="6840071" cy="707886"/>
          </a:xfrm>
          <a:prstGeom prst="rect">
            <a:avLst/>
          </a:prstGeom>
          <a:solidFill>
            <a:srgbClr val="660033"/>
          </a:solidFill>
        </p:spPr>
        <p:txBody>
          <a:bodyPr wrap="square" rtlCol="0">
            <a:spAutoFit/>
          </a:bodyPr>
          <a:lstStyle/>
          <a:p>
            <a:r>
              <a:rPr lang="en-GB" sz="4000" b="1" dirty="0" smtClean="0">
                <a:solidFill>
                  <a:schemeClr val="bg1"/>
                </a:solidFill>
              </a:rPr>
              <a:t>People, Function or Institution?</a:t>
            </a:r>
            <a:endParaRPr lang="en-GB" sz="4000" b="1" dirty="0">
              <a:solidFill>
                <a:schemeClr val="bg1"/>
              </a:solidFill>
            </a:endParaRPr>
          </a:p>
        </p:txBody>
      </p:sp>
      <p:sp>
        <p:nvSpPr>
          <p:cNvPr id="13" name="TextBox 12"/>
          <p:cNvSpPr txBox="1"/>
          <p:nvPr/>
        </p:nvSpPr>
        <p:spPr>
          <a:xfrm>
            <a:off x="340659" y="3410092"/>
            <a:ext cx="6517342" cy="707886"/>
          </a:xfrm>
          <a:prstGeom prst="rect">
            <a:avLst/>
          </a:prstGeom>
          <a:solidFill>
            <a:srgbClr val="660033"/>
          </a:solidFill>
        </p:spPr>
        <p:txBody>
          <a:bodyPr wrap="square" rtlCol="0">
            <a:spAutoFit/>
          </a:bodyPr>
          <a:lstStyle/>
          <a:p>
            <a:r>
              <a:rPr lang="en-GB" sz="4000" b="1" dirty="0" smtClean="0">
                <a:solidFill>
                  <a:schemeClr val="bg1"/>
                </a:solidFill>
              </a:rPr>
              <a:t>What do we need to pray for?</a:t>
            </a:r>
            <a:endParaRPr lang="en-GB" sz="4000" b="1" dirty="0">
              <a:solidFill>
                <a:schemeClr val="bg1"/>
              </a:solidFill>
            </a:endParaRPr>
          </a:p>
        </p:txBody>
      </p:sp>
      <p:sp>
        <p:nvSpPr>
          <p:cNvPr id="14" name="TextBox 13"/>
          <p:cNvSpPr txBox="1"/>
          <p:nvPr/>
        </p:nvSpPr>
        <p:spPr>
          <a:xfrm>
            <a:off x="340659" y="4185797"/>
            <a:ext cx="5495365" cy="707886"/>
          </a:xfrm>
          <a:prstGeom prst="rect">
            <a:avLst/>
          </a:prstGeom>
          <a:solidFill>
            <a:srgbClr val="660033"/>
          </a:solidFill>
        </p:spPr>
        <p:txBody>
          <a:bodyPr wrap="square" rtlCol="0">
            <a:spAutoFit/>
          </a:bodyPr>
          <a:lstStyle/>
          <a:p>
            <a:r>
              <a:rPr lang="en-GB" sz="4000" b="1" dirty="0" smtClean="0">
                <a:solidFill>
                  <a:schemeClr val="bg1"/>
                </a:solidFill>
              </a:rPr>
              <a:t>Where do you see Jesus?</a:t>
            </a:r>
            <a:endParaRPr lang="en-GB" sz="4000" b="1" dirty="0">
              <a:solidFill>
                <a:schemeClr val="bg1"/>
              </a:solidFill>
            </a:endParaRPr>
          </a:p>
        </p:txBody>
      </p:sp>
    </p:spTree>
    <p:extLst>
      <p:ext uri="{BB962C8B-B14F-4D97-AF65-F5344CB8AC3E}">
        <p14:creationId xmlns:p14="http://schemas.microsoft.com/office/powerpoint/2010/main" val="27891910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765872"/>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277542"/>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4661647" cy="769441"/>
          </a:xfrm>
          <a:prstGeom prst="rect">
            <a:avLst/>
          </a:prstGeom>
          <a:solidFill>
            <a:srgbClr val="660033"/>
          </a:solidFill>
        </p:spPr>
        <p:txBody>
          <a:bodyPr wrap="square" rtlCol="0">
            <a:spAutoFit/>
          </a:bodyPr>
          <a:lstStyle/>
          <a:p>
            <a:r>
              <a:rPr lang="en-GB" sz="4400" b="1" dirty="0" smtClean="0">
                <a:solidFill>
                  <a:schemeClr val="bg1"/>
                </a:solidFill>
              </a:rPr>
              <a:t>A Believers’ Church</a:t>
            </a:r>
            <a:endParaRPr lang="en-GB" sz="4400" dirty="0">
              <a:solidFill>
                <a:schemeClr val="bg1"/>
              </a:solidFill>
            </a:endParaRPr>
          </a:p>
        </p:txBody>
      </p:sp>
      <p:sp>
        <p:nvSpPr>
          <p:cNvPr id="11" name="TextBox 10"/>
          <p:cNvSpPr txBox="1"/>
          <p:nvPr/>
        </p:nvSpPr>
        <p:spPr>
          <a:xfrm>
            <a:off x="340659" y="1918324"/>
            <a:ext cx="5091953" cy="769441"/>
          </a:xfrm>
          <a:prstGeom prst="rect">
            <a:avLst/>
          </a:prstGeom>
          <a:solidFill>
            <a:srgbClr val="660033"/>
          </a:solidFill>
        </p:spPr>
        <p:txBody>
          <a:bodyPr wrap="square" rtlCol="0">
            <a:spAutoFit/>
          </a:bodyPr>
          <a:lstStyle/>
          <a:p>
            <a:r>
              <a:rPr lang="en-GB" sz="4400" b="1" dirty="0" smtClean="0">
                <a:solidFill>
                  <a:schemeClr val="bg1"/>
                </a:solidFill>
              </a:rPr>
              <a:t>What Does it Mean?</a:t>
            </a:r>
            <a:endParaRPr lang="en-GB" sz="4400" dirty="0">
              <a:solidFill>
                <a:schemeClr val="bg1"/>
              </a:solidFill>
            </a:endParaRPr>
          </a:p>
        </p:txBody>
      </p:sp>
      <p:sp>
        <p:nvSpPr>
          <p:cNvPr id="12" name="TextBox 11"/>
          <p:cNvSpPr txBox="1"/>
          <p:nvPr/>
        </p:nvSpPr>
        <p:spPr>
          <a:xfrm>
            <a:off x="340659" y="2739232"/>
            <a:ext cx="6907306" cy="769441"/>
          </a:xfrm>
          <a:prstGeom prst="rect">
            <a:avLst/>
          </a:prstGeom>
          <a:solidFill>
            <a:srgbClr val="660033"/>
          </a:solidFill>
        </p:spPr>
        <p:txBody>
          <a:bodyPr wrap="square" rtlCol="0">
            <a:spAutoFit/>
          </a:bodyPr>
          <a:lstStyle/>
          <a:p>
            <a:r>
              <a:rPr lang="en-GB" sz="4400" b="1" dirty="0" smtClean="0">
                <a:solidFill>
                  <a:schemeClr val="bg1"/>
                </a:solidFill>
              </a:rPr>
              <a:t>What Does it Mean at SPBC?</a:t>
            </a:r>
            <a:endParaRPr lang="en-GB" sz="4400" dirty="0">
              <a:solidFill>
                <a:schemeClr val="bg1"/>
              </a:solidFill>
            </a:endParaRPr>
          </a:p>
        </p:txBody>
      </p:sp>
      <p:sp>
        <p:nvSpPr>
          <p:cNvPr id="13" name="TextBox 12"/>
          <p:cNvSpPr txBox="1"/>
          <p:nvPr/>
        </p:nvSpPr>
        <p:spPr>
          <a:xfrm>
            <a:off x="340659" y="3538491"/>
            <a:ext cx="6759388" cy="769441"/>
          </a:xfrm>
          <a:prstGeom prst="rect">
            <a:avLst/>
          </a:prstGeom>
          <a:solidFill>
            <a:srgbClr val="660033"/>
          </a:solidFill>
        </p:spPr>
        <p:txBody>
          <a:bodyPr wrap="square" rtlCol="0">
            <a:spAutoFit/>
          </a:bodyPr>
          <a:lstStyle/>
          <a:p>
            <a:r>
              <a:rPr lang="en-GB" sz="4400" b="1" dirty="0" smtClean="0">
                <a:solidFill>
                  <a:schemeClr val="bg1"/>
                </a:solidFill>
              </a:rPr>
              <a:t>What Does it Mean for You?</a:t>
            </a:r>
            <a:endParaRPr lang="en-GB" sz="4400" dirty="0">
              <a:solidFill>
                <a:schemeClr val="bg1"/>
              </a:solidFill>
            </a:endParaRPr>
          </a:p>
        </p:txBody>
      </p:sp>
    </p:spTree>
    <p:extLst>
      <p:ext uri="{BB962C8B-B14F-4D97-AF65-F5344CB8AC3E}">
        <p14:creationId xmlns:p14="http://schemas.microsoft.com/office/powerpoint/2010/main" val="96469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6813176"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is it?</a:t>
            </a:r>
            <a:endParaRPr lang="en-GB" sz="4000" dirty="0">
              <a:solidFill>
                <a:schemeClr val="bg1"/>
              </a:solidFill>
            </a:endParaRPr>
          </a:p>
        </p:txBody>
      </p:sp>
      <p:sp>
        <p:nvSpPr>
          <p:cNvPr id="12" name="TextBox 11"/>
          <p:cNvSpPr txBox="1"/>
          <p:nvPr/>
        </p:nvSpPr>
        <p:spPr>
          <a:xfrm>
            <a:off x="340659" y="1159308"/>
            <a:ext cx="2442882" cy="769441"/>
          </a:xfrm>
          <a:prstGeom prst="rect">
            <a:avLst/>
          </a:prstGeom>
          <a:solidFill>
            <a:srgbClr val="660033"/>
          </a:solidFill>
        </p:spPr>
        <p:txBody>
          <a:bodyPr wrap="square" rtlCol="0">
            <a:spAutoFit/>
          </a:bodyPr>
          <a:lstStyle/>
          <a:p>
            <a:r>
              <a:rPr lang="en-GB" sz="4400" b="1" dirty="0" smtClean="0">
                <a:solidFill>
                  <a:schemeClr val="bg1"/>
                </a:solidFill>
              </a:rPr>
              <a:t>Universal</a:t>
            </a:r>
            <a:endParaRPr lang="en-GB" sz="4400" dirty="0">
              <a:solidFill>
                <a:schemeClr val="bg1"/>
              </a:solidFill>
            </a:endParaRPr>
          </a:p>
        </p:txBody>
      </p:sp>
      <p:sp>
        <p:nvSpPr>
          <p:cNvPr id="13" name="TextBox 12"/>
          <p:cNvSpPr txBox="1"/>
          <p:nvPr/>
        </p:nvSpPr>
        <p:spPr>
          <a:xfrm>
            <a:off x="10313894" y="1159308"/>
            <a:ext cx="1407739" cy="769441"/>
          </a:xfrm>
          <a:prstGeom prst="rect">
            <a:avLst/>
          </a:prstGeom>
          <a:solidFill>
            <a:srgbClr val="660033"/>
          </a:solidFill>
        </p:spPr>
        <p:txBody>
          <a:bodyPr wrap="square" rtlCol="0">
            <a:spAutoFit/>
          </a:bodyPr>
          <a:lstStyle/>
          <a:p>
            <a:pPr algn="r"/>
            <a:r>
              <a:rPr lang="en-GB" sz="4400" b="1" dirty="0" smtClean="0">
                <a:solidFill>
                  <a:schemeClr val="bg1"/>
                </a:solidFill>
              </a:rPr>
              <a:t>Local</a:t>
            </a:r>
            <a:endParaRPr lang="en-GB" sz="4400" dirty="0">
              <a:solidFill>
                <a:schemeClr val="bg1"/>
              </a:solidFill>
            </a:endParaRPr>
          </a:p>
        </p:txBody>
      </p:sp>
      <p:sp>
        <p:nvSpPr>
          <p:cNvPr id="14" name="TextBox 13"/>
          <p:cNvSpPr txBox="1"/>
          <p:nvPr/>
        </p:nvSpPr>
        <p:spPr>
          <a:xfrm>
            <a:off x="340658" y="1996341"/>
            <a:ext cx="5557836" cy="584775"/>
          </a:xfrm>
          <a:prstGeom prst="rect">
            <a:avLst/>
          </a:prstGeom>
          <a:solidFill>
            <a:srgbClr val="660033"/>
          </a:solidFill>
        </p:spPr>
        <p:txBody>
          <a:bodyPr wrap="square" rtlCol="0">
            <a:spAutoFit/>
          </a:bodyPr>
          <a:lstStyle/>
          <a:p>
            <a:r>
              <a:rPr lang="en-GB" sz="3200" b="1" dirty="0" smtClean="0">
                <a:solidFill>
                  <a:schemeClr val="bg1"/>
                </a:solidFill>
              </a:rPr>
              <a:t>All who believe in Jesus Christ…</a:t>
            </a:r>
            <a:endParaRPr lang="en-GB" sz="3200" dirty="0">
              <a:solidFill>
                <a:schemeClr val="bg1"/>
              </a:solidFill>
            </a:endParaRPr>
          </a:p>
        </p:txBody>
      </p:sp>
      <p:sp>
        <p:nvSpPr>
          <p:cNvPr id="15" name="TextBox 14"/>
          <p:cNvSpPr txBox="1"/>
          <p:nvPr/>
        </p:nvSpPr>
        <p:spPr>
          <a:xfrm>
            <a:off x="7857002" y="1996341"/>
            <a:ext cx="3864631" cy="584775"/>
          </a:xfrm>
          <a:prstGeom prst="rect">
            <a:avLst/>
          </a:prstGeom>
          <a:solidFill>
            <a:srgbClr val="660033"/>
          </a:solidFill>
        </p:spPr>
        <p:txBody>
          <a:bodyPr wrap="square" rtlCol="0">
            <a:spAutoFit/>
          </a:bodyPr>
          <a:lstStyle/>
          <a:p>
            <a:pPr algn="r"/>
            <a:r>
              <a:rPr lang="en-GB" sz="3200" b="1" dirty="0" smtClean="0">
                <a:solidFill>
                  <a:schemeClr val="bg1"/>
                </a:solidFill>
              </a:rPr>
              <a:t>…Incorporated locally</a:t>
            </a:r>
            <a:endParaRPr lang="en-GB" sz="3200" dirty="0">
              <a:solidFill>
                <a:schemeClr val="bg1"/>
              </a:solidFill>
            </a:endParaRPr>
          </a:p>
        </p:txBody>
      </p:sp>
      <p:sp>
        <p:nvSpPr>
          <p:cNvPr id="16" name="TextBox 15"/>
          <p:cNvSpPr txBox="1"/>
          <p:nvPr/>
        </p:nvSpPr>
        <p:spPr>
          <a:xfrm>
            <a:off x="457478" y="2718884"/>
            <a:ext cx="11147334" cy="3046988"/>
          </a:xfrm>
          <a:prstGeom prst="rect">
            <a:avLst/>
          </a:prstGeom>
          <a:solidFill>
            <a:srgbClr val="660033"/>
          </a:solidFill>
        </p:spPr>
        <p:txBody>
          <a:bodyPr wrap="square" rtlCol="0">
            <a:spAutoFit/>
          </a:bodyPr>
          <a:lstStyle/>
          <a:p>
            <a:r>
              <a:rPr lang="en-GB" sz="2400" dirty="0" smtClean="0">
                <a:solidFill>
                  <a:schemeClr val="bg1"/>
                </a:solidFill>
              </a:rPr>
              <a:t>We always thank God, the Father of our Lord Jesus Christ, when we pray for you, because we have heard of your faith in Christ Jesus and of the love you have for all God’s people – the faith and love that spring from the hope stored up for you in heaven and about which you have already heard in the true message of the gospel that has come to you. In the same way, the gospel is bearing fruit and growing throughout the whole world – just as it has been doing among you since the day you heard it and truly understood God’s grace. You learned it from </a:t>
            </a:r>
            <a:r>
              <a:rPr lang="en-GB" sz="2400" dirty="0" err="1" smtClean="0">
                <a:solidFill>
                  <a:schemeClr val="bg1"/>
                </a:solidFill>
              </a:rPr>
              <a:t>Epaphras</a:t>
            </a:r>
            <a:r>
              <a:rPr lang="en-GB" sz="2400" dirty="0" smtClean="0">
                <a:solidFill>
                  <a:schemeClr val="bg1"/>
                </a:solidFill>
              </a:rPr>
              <a:t>, our dear fellow servant, who is a faithful minister of Christ on our behalf, and who also told us of your love in the Spirit</a:t>
            </a:r>
            <a:endParaRPr lang="en-GB" sz="2400" dirty="0">
              <a:solidFill>
                <a:schemeClr val="bg1"/>
              </a:solidFill>
            </a:endParaRPr>
          </a:p>
        </p:txBody>
      </p:sp>
      <p:sp>
        <p:nvSpPr>
          <p:cNvPr id="17" name="TextBox 16"/>
          <p:cNvSpPr txBox="1"/>
          <p:nvPr/>
        </p:nvSpPr>
        <p:spPr>
          <a:xfrm>
            <a:off x="8718740" y="5841413"/>
            <a:ext cx="300289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1:3-8</a:t>
            </a:r>
            <a:endParaRPr lang="en-GB" sz="3200" dirty="0">
              <a:solidFill>
                <a:schemeClr val="bg1"/>
              </a:solidFill>
            </a:endParaRPr>
          </a:p>
        </p:txBody>
      </p:sp>
    </p:spTree>
    <p:extLst>
      <p:ext uri="{BB962C8B-B14F-4D97-AF65-F5344CB8AC3E}">
        <p14:creationId xmlns:p14="http://schemas.microsoft.com/office/powerpoint/2010/main" val="1145175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6"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6813176"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is it?</a:t>
            </a:r>
            <a:endParaRPr lang="en-GB" sz="4000" dirty="0">
              <a:solidFill>
                <a:schemeClr val="bg1"/>
              </a:solidFill>
            </a:endParaRPr>
          </a:p>
        </p:txBody>
      </p:sp>
      <p:sp>
        <p:nvSpPr>
          <p:cNvPr id="12" name="TextBox 11"/>
          <p:cNvSpPr txBox="1"/>
          <p:nvPr/>
        </p:nvSpPr>
        <p:spPr>
          <a:xfrm>
            <a:off x="340659" y="1159308"/>
            <a:ext cx="2442882" cy="769441"/>
          </a:xfrm>
          <a:prstGeom prst="rect">
            <a:avLst/>
          </a:prstGeom>
          <a:solidFill>
            <a:srgbClr val="CC66FF"/>
          </a:solidFill>
        </p:spPr>
        <p:txBody>
          <a:bodyPr wrap="square" rtlCol="0">
            <a:spAutoFit/>
          </a:bodyPr>
          <a:lstStyle/>
          <a:p>
            <a:r>
              <a:rPr lang="en-GB" sz="4400" b="1" dirty="0" smtClean="0">
                <a:solidFill>
                  <a:schemeClr val="bg1"/>
                </a:solidFill>
              </a:rPr>
              <a:t>Universal</a:t>
            </a:r>
            <a:endParaRPr lang="en-GB" sz="4400" dirty="0">
              <a:solidFill>
                <a:schemeClr val="bg1"/>
              </a:solidFill>
            </a:endParaRPr>
          </a:p>
        </p:txBody>
      </p:sp>
      <p:sp>
        <p:nvSpPr>
          <p:cNvPr id="13" name="TextBox 12"/>
          <p:cNvSpPr txBox="1"/>
          <p:nvPr/>
        </p:nvSpPr>
        <p:spPr>
          <a:xfrm>
            <a:off x="10313894" y="1159308"/>
            <a:ext cx="1407739" cy="769441"/>
          </a:xfrm>
          <a:prstGeom prst="rect">
            <a:avLst/>
          </a:prstGeom>
          <a:solidFill>
            <a:srgbClr val="660033"/>
          </a:solidFill>
        </p:spPr>
        <p:txBody>
          <a:bodyPr wrap="square" rtlCol="0">
            <a:spAutoFit/>
          </a:bodyPr>
          <a:lstStyle/>
          <a:p>
            <a:pPr algn="r"/>
            <a:r>
              <a:rPr lang="en-GB" sz="4400" b="1" dirty="0" smtClean="0">
                <a:solidFill>
                  <a:schemeClr val="bg1"/>
                </a:solidFill>
              </a:rPr>
              <a:t>Local</a:t>
            </a:r>
            <a:endParaRPr lang="en-GB" sz="4400" dirty="0">
              <a:solidFill>
                <a:schemeClr val="bg1"/>
              </a:solidFill>
            </a:endParaRPr>
          </a:p>
        </p:txBody>
      </p:sp>
      <p:sp>
        <p:nvSpPr>
          <p:cNvPr id="14" name="TextBox 13"/>
          <p:cNvSpPr txBox="1"/>
          <p:nvPr/>
        </p:nvSpPr>
        <p:spPr>
          <a:xfrm>
            <a:off x="340658" y="1996341"/>
            <a:ext cx="5557836" cy="584775"/>
          </a:xfrm>
          <a:prstGeom prst="rect">
            <a:avLst/>
          </a:prstGeom>
          <a:solidFill>
            <a:srgbClr val="CC66FF"/>
          </a:solidFill>
        </p:spPr>
        <p:txBody>
          <a:bodyPr wrap="square" rtlCol="0">
            <a:spAutoFit/>
          </a:bodyPr>
          <a:lstStyle/>
          <a:p>
            <a:r>
              <a:rPr lang="en-GB" sz="3200" b="1" dirty="0" smtClean="0">
                <a:solidFill>
                  <a:schemeClr val="bg1"/>
                </a:solidFill>
              </a:rPr>
              <a:t>All who believe in Jesus Christ…</a:t>
            </a:r>
            <a:endParaRPr lang="en-GB" sz="3200" dirty="0">
              <a:solidFill>
                <a:schemeClr val="bg1"/>
              </a:solidFill>
            </a:endParaRPr>
          </a:p>
        </p:txBody>
      </p:sp>
      <p:sp>
        <p:nvSpPr>
          <p:cNvPr id="15" name="TextBox 14"/>
          <p:cNvSpPr txBox="1"/>
          <p:nvPr/>
        </p:nvSpPr>
        <p:spPr>
          <a:xfrm>
            <a:off x="7857002" y="1996341"/>
            <a:ext cx="3864631" cy="584775"/>
          </a:xfrm>
          <a:prstGeom prst="rect">
            <a:avLst/>
          </a:prstGeom>
          <a:solidFill>
            <a:srgbClr val="660033"/>
          </a:solidFill>
        </p:spPr>
        <p:txBody>
          <a:bodyPr wrap="square" rtlCol="0">
            <a:spAutoFit/>
          </a:bodyPr>
          <a:lstStyle/>
          <a:p>
            <a:pPr algn="r"/>
            <a:r>
              <a:rPr lang="en-GB" sz="3200" b="1" dirty="0" smtClean="0">
                <a:solidFill>
                  <a:schemeClr val="bg1"/>
                </a:solidFill>
              </a:rPr>
              <a:t>…Incorporated locally</a:t>
            </a:r>
            <a:endParaRPr lang="en-GB" sz="3200" dirty="0">
              <a:solidFill>
                <a:schemeClr val="bg1"/>
              </a:solidFill>
            </a:endParaRPr>
          </a:p>
        </p:txBody>
      </p:sp>
      <p:sp>
        <p:nvSpPr>
          <p:cNvPr id="16" name="TextBox 15"/>
          <p:cNvSpPr txBox="1"/>
          <p:nvPr/>
        </p:nvSpPr>
        <p:spPr>
          <a:xfrm>
            <a:off x="457478" y="2718884"/>
            <a:ext cx="11147334" cy="3046988"/>
          </a:xfrm>
          <a:prstGeom prst="rect">
            <a:avLst/>
          </a:prstGeom>
          <a:solidFill>
            <a:srgbClr val="CC66FF"/>
          </a:solidFill>
        </p:spPr>
        <p:txBody>
          <a:bodyPr wrap="square" rtlCol="0">
            <a:spAutoFit/>
          </a:bodyPr>
          <a:lstStyle/>
          <a:p>
            <a:r>
              <a:rPr lang="en-GB" sz="2400" dirty="0" smtClean="0">
                <a:solidFill>
                  <a:srgbClr val="660033"/>
                </a:solidFill>
              </a:rPr>
              <a:t>We always thank God, the Father of our Lord Jesus Christ, when we pray for you</a:t>
            </a:r>
            <a:r>
              <a:rPr lang="en-GB" sz="2400" dirty="0" smtClean="0">
                <a:solidFill>
                  <a:schemeClr val="bg1"/>
                </a:solidFill>
              </a:rPr>
              <a:t>, </a:t>
            </a:r>
            <a:r>
              <a:rPr lang="en-GB" sz="2400" dirty="0" smtClean="0">
                <a:solidFill>
                  <a:srgbClr val="660033"/>
                </a:solidFill>
              </a:rPr>
              <a:t>because we have heard of your faith in Christ Jesus </a:t>
            </a:r>
            <a:r>
              <a:rPr lang="en-GB" sz="2400" dirty="0" smtClean="0">
                <a:solidFill>
                  <a:schemeClr val="bg1"/>
                </a:solidFill>
              </a:rPr>
              <a:t>and of the love you have for all God’s people – the faith and love that spring from the hope stored up for you in heaven and </a:t>
            </a:r>
            <a:r>
              <a:rPr lang="en-GB" sz="2400" dirty="0" smtClean="0">
                <a:solidFill>
                  <a:srgbClr val="660033"/>
                </a:solidFill>
              </a:rPr>
              <a:t>about which you have already heard in the true message of the gospel that has come to you</a:t>
            </a:r>
            <a:r>
              <a:rPr lang="en-GB" sz="2400" dirty="0" smtClean="0">
                <a:solidFill>
                  <a:schemeClr val="bg1"/>
                </a:solidFill>
              </a:rPr>
              <a:t>. In the same way, the gospel is bearing fruit and growing throughout the whole world – </a:t>
            </a:r>
            <a:r>
              <a:rPr lang="en-GB" sz="2400" dirty="0" smtClean="0">
                <a:solidFill>
                  <a:srgbClr val="660033"/>
                </a:solidFill>
              </a:rPr>
              <a:t>just as it has been doing among you since the day you heard it and truly understood God’s grace. You learned it from </a:t>
            </a:r>
            <a:r>
              <a:rPr lang="en-GB" sz="2400" dirty="0" err="1" smtClean="0">
                <a:solidFill>
                  <a:srgbClr val="660033"/>
                </a:solidFill>
              </a:rPr>
              <a:t>Epaphras</a:t>
            </a:r>
            <a:r>
              <a:rPr lang="en-GB" sz="2400" dirty="0" smtClean="0">
                <a:solidFill>
                  <a:srgbClr val="660033"/>
                </a:solidFill>
              </a:rPr>
              <a:t>, our dear fellow servant, who is a faithful minister of Christ on our behalf, and who also told us of your love in the Spirit</a:t>
            </a:r>
            <a:endParaRPr lang="en-GB" sz="2400" dirty="0">
              <a:solidFill>
                <a:srgbClr val="660033"/>
              </a:solidFill>
            </a:endParaRPr>
          </a:p>
        </p:txBody>
      </p:sp>
      <p:sp>
        <p:nvSpPr>
          <p:cNvPr id="17" name="TextBox 16"/>
          <p:cNvSpPr txBox="1"/>
          <p:nvPr/>
        </p:nvSpPr>
        <p:spPr>
          <a:xfrm>
            <a:off x="8718740" y="5841413"/>
            <a:ext cx="300289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1:3-8</a:t>
            </a:r>
            <a:endParaRPr lang="en-GB" sz="3200" dirty="0">
              <a:solidFill>
                <a:schemeClr val="bg1"/>
              </a:solidFill>
            </a:endParaRPr>
          </a:p>
        </p:txBody>
      </p:sp>
    </p:spTree>
    <p:extLst>
      <p:ext uri="{BB962C8B-B14F-4D97-AF65-F5344CB8AC3E}">
        <p14:creationId xmlns:p14="http://schemas.microsoft.com/office/powerpoint/2010/main" val="4289600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6813176"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is it?</a:t>
            </a:r>
            <a:endParaRPr lang="en-GB" sz="4000" dirty="0">
              <a:solidFill>
                <a:schemeClr val="bg1"/>
              </a:solidFill>
            </a:endParaRPr>
          </a:p>
        </p:txBody>
      </p:sp>
      <p:sp>
        <p:nvSpPr>
          <p:cNvPr id="12" name="TextBox 11"/>
          <p:cNvSpPr txBox="1"/>
          <p:nvPr/>
        </p:nvSpPr>
        <p:spPr>
          <a:xfrm>
            <a:off x="340659" y="1159308"/>
            <a:ext cx="2442882" cy="769441"/>
          </a:xfrm>
          <a:prstGeom prst="rect">
            <a:avLst/>
          </a:prstGeom>
          <a:solidFill>
            <a:srgbClr val="660033"/>
          </a:solidFill>
        </p:spPr>
        <p:txBody>
          <a:bodyPr wrap="square" rtlCol="0">
            <a:spAutoFit/>
          </a:bodyPr>
          <a:lstStyle/>
          <a:p>
            <a:r>
              <a:rPr lang="en-GB" sz="4400" b="1" dirty="0" smtClean="0">
                <a:solidFill>
                  <a:schemeClr val="bg1"/>
                </a:solidFill>
              </a:rPr>
              <a:t>Universal</a:t>
            </a:r>
            <a:endParaRPr lang="en-GB" sz="4400" dirty="0">
              <a:solidFill>
                <a:schemeClr val="bg1"/>
              </a:solidFill>
            </a:endParaRPr>
          </a:p>
        </p:txBody>
      </p:sp>
      <p:sp>
        <p:nvSpPr>
          <p:cNvPr id="13" name="TextBox 12"/>
          <p:cNvSpPr txBox="1"/>
          <p:nvPr/>
        </p:nvSpPr>
        <p:spPr>
          <a:xfrm>
            <a:off x="10313894" y="1159308"/>
            <a:ext cx="1407739" cy="769441"/>
          </a:xfrm>
          <a:prstGeom prst="rect">
            <a:avLst/>
          </a:prstGeom>
          <a:solidFill>
            <a:srgbClr val="CC66FF"/>
          </a:solidFill>
        </p:spPr>
        <p:txBody>
          <a:bodyPr wrap="square" rtlCol="0">
            <a:spAutoFit/>
          </a:bodyPr>
          <a:lstStyle/>
          <a:p>
            <a:pPr algn="r"/>
            <a:r>
              <a:rPr lang="en-GB" sz="4400" b="1" dirty="0" smtClean="0">
                <a:solidFill>
                  <a:schemeClr val="bg1"/>
                </a:solidFill>
              </a:rPr>
              <a:t>Local</a:t>
            </a:r>
            <a:endParaRPr lang="en-GB" sz="4400" dirty="0">
              <a:solidFill>
                <a:schemeClr val="bg1"/>
              </a:solidFill>
            </a:endParaRPr>
          </a:p>
        </p:txBody>
      </p:sp>
      <p:sp>
        <p:nvSpPr>
          <p:cNvPr id="14" name="TextBox 13"/>
          <p:cNvSpPr txBox="1"/>
          <p:nvPr/>
        </p:nvSpPr>
        <p:spPr>
          <a:xfrm>
            <a:off x="340658" y="1996341"/>
            <a:ext cx="5557836" cy="584775"/>
          </a:xfrm>
          <a:prstGeom prst="rect">
            <a:avLst/>
          </a:prstGeom>
          <a:solidFill>
            <a:srgbClr val="660033"/>
          </a:solidFill>
        </p:spPr>
        <p:txBody>
          <a:bodyPr wrap="square" rtlCol="0">
            <a:spAutoFit/>
          </a:bodyPr>
          <a:lstStyle/>
          <a:p>
            <a:r>
              <a:rPr lang="en-GB" sz="3200" b="1" dirty="0" smtClean="0">
                <a:solidFill>
                  <a:schemeClr val="bg1"/>
                </a:solidFill>
              </a:rPr>
              <a:t>All who believe in Jesus Christ…</a:t>
            </a:r>
            <a:endParaRPr lang="en-GB" sz="3200" dirty="0">
              <a:solidFill>
                <a:schemeClr val="bg1"/>
              </a:solidFill>
            </a:endParaRPr>
          </a:p>
        </p:txBody>
      </p:sp>
      <p:sp>
        <p:nvSpPr>
          <p:cNvPr id="15" name="TextBox 14"/>
          <p:cNvSpPr txBox="1"/>
          <p:nvPr/>
        </p:nvSpPr>
        <p:spPr>
          <a:xfrm>
            <a:off x="7857002" y="1996341"/>
            <a:ext cx="3864631" cy="584775"/>
          </a:xfrm>
          <a:prstGeom prst="rect">
            <a:avLst/>
          </a:prstGeom>
          <a:solidFill>
            <a:srgbClr val="CC66FF"/>
          </a:solidFill>
        </p:spPr>
        <p:txBody>
          <a:bodyPr wrap="square" rtlCol="0">
            <a:spAutoFit/>
          </a:bodyPr>
          <a:lstStyle/>
          <a:p>
            <a:pPr algn="r"/>
            <a:r>
              <a:rPr lang="en-GB" sz="3200" b="1" dirty="0" smtClean="0">
                <a:solidFill>
                  <a:schemeClr val="bg1"/>
                </a:solidFill>
              </a:rPr>
              <a:t>…Incorporated locally</a:t>
            </a:r>
            <a:endParaRPr lang="en-GB" sz="3200" dirty="0">
              <a:solidFill>
                <a:schemeClr val="bg1"/>
              </a:solidFill>
            </a:endParaRPr>
          </a:p>
        </p:txBody>
      </p:sp>
      <p:sp>
        <p:nvSpPr>
          <p:cNvPr id="16" name="TextBox 15"/>
          <p:cNvSpPr txBox="1"/>
          <p:nvPr/>
        </p:nvSpPr>
        <p:spPr>
          <a:xfrm>
            <a:off x="457478" y="2718884"/>
            <a:ext cx="11147334" cy="3046988"/>
          </a:xfrm>
          <a:prstGeom prst="rect">
            <a:avLst/>
          </a:prstGeom>
          <a:solidFill>
            <a:srgbClr val="CC66FF"/>
          </a:solidFill>
        </p:spPr>
        <p:txBody>
          <a:bodyPr wrap="square" rtlCol="0">
            <a:spAutoFit/>
          </a:bodyPr>
          <a:lstStyle/>
          <a:p>
            <a:r>
              <a:rPr lang="en-GB" sz="2400" dirty="0" smtClean="0">
                <a:solidFill>
                  <a:schemeClr val="bg1"/>
                </a:solidFill>
              </a:rPr>
              <a:t>We always thank God, the Father of our Lord Jesus Christ, when we pray for you, because we have heard of your faith in Christ Jesus and of </a:t>
            </a:r>
            <a:r>
              <a:rPr lang="en-GB" sz="2400" dirty="0" smtClean="0">
                <a:solidFill>
                  <a:srgbClr val="660033"/>
                </a:solidFill>
              </a:rPr>
              <a:t>the love you have for all God’s people –</a:t>
            </a:r>
            <a:r>
              <a:rPr lang="en-GB" sz="2400" dirty="0" smtClean="0">
                <a:solidFill>
                  <a:schemeClr val="bg1"/>
                </a:solidFill>
              </a:rPr>
              <a:t> the faith and love that spring from the hope stored up for you in heaven and about which you have already heard in the true message of the gospel that has come to you. </a:t>
            </a:r>
            <a:r>
              <a:rPr lang="en-GB" sz="2400" dirty="0" smtClean="0">
                <a:solidFill>
                  <a:srgbClr val="660033"/>
                </a:solidFill>
              </a:rPr>
              <a:t>In the same way, the gospel is bearing fruit and growing throughout the whole world –</a:t>
            </a:r>
            <a:r>
              <a:rPr lang="en-GB" sz="2400" dirty="0" smtClean="0">
                <a:solidFill>
                  <a:schemeClr val="bg1"/>
                </a:solidFill>
              </a:rPr>
              <a:t> just as it has been doing among you since the day you heard it and truly understood God’s grace. You learned it from </a:t>
            </a:r>
            <a:r>
              <a:rPr lang="en-GB" sz="2400" dirty="0" err="1" smtClean="0">
                <a:solidFill>
                  <a:schemeClr val="bg1"/>
                </a:solidFill>
              </a:rPr>
              <a:t>Epaphras</a:t>
            </a:r>
            <a:r>
              <a:rPr lang="en-GB" sz="2400" dirty="0" smtClean="0">
                <a:solidFill>
                  <a:schemeClr val="bg1"/>
                </a:solidFill>
              </a:rPr>
              <a:t>, our dear fellow servant, who is a faithful minister of Christ on our behalf, and who also told us of your love in the Spirit</a:t>
            </a:r>
            <a:endParaRPr lang="en-GB" sz="2400" dirty="0">
              <a:solidFill>
                <a:schemeClr val="bg1"/>
              </a:solidFill>
            </a:endParaRPr>
          </a:p>
        </p:txBody>
      </p:sp>
      <p:sp>
        <p:nvSpPr>
          <p:cNvPr id="17" name="TextBox 16"/>
          <p:cNvSpPr txBox="1"/>
          <p:nvPr/>
        </p:nvSpPr>
        <p:spPr>
          <a:xfrm>
            <a:off x="8718740" y="5841413"/>
            <a:ext cx="300289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1:3-8</a:t>
            </a:r>
            <a:endParaRPr lang="en-GB" sz="3200" dirty="0">
              <a:solidFill>
                <a:schemeClr val="bg1"/>
              </a:solidFill>
            </a:endParaRPr>
          </a:p>
        </p:txBody>
      </p:sp>
    </p:spTree>
    <p:extLst>
      <p:ext uri="{BB962C8B-B14F-4D97-AF65-F5344CB8AC3E}">
        <p14:creationId xmlns:p14="http://schemas.microsoft.com/office/powerpoint/2010/main" val="2240053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6813176"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is it?</a:t>
            </a:r>
            <a:endParaRPr lang="en-GB" sz="4000" dirty="0">
              <a:solidFill>
                <a:schemeClr val="bg1"/>
              </a:solidFill>
            </a:endParaRPr>
          </a:p>
        </p:txBody>
      </p:sp>
      <p:sp>
        <p:nvSpPr>
          <p:cNvPr id="12" name="TextBox 11"/>
          <p:cNvSpPr txBox="1"/>
          <p:nvPr/>
        </p:nvSpPr>
        <p:spPr>
          <a:xfrm>
            <a:off x="340659" y="1159308"/>
            <a:ext cx="2442882" cy="769441"/>
          </a:xfrm>
          <a:prstGeom prst="rect">
            <a:avLst/>
          </a:prstGeom>
          <a:solidFill>
            <a:srgbClr val="660033"/>
          </a:solidFill>
        </p:spPr>
        <p:txBody>
          <a:bodyPr wrap="square" rtlCol="0">
            <a:spAutoFit/>
          </a:bodyPr>
          <a:lstStyle/>
          <a:p>
            <a:r>
              <a:rPr lang="en-GB" sz="4400" b="1" dirty="0" smtClean="0">
                <a:solidFill>
                  <a:schemeClr val="bg1"/>
                </a:solidFill>
              </a:rPr>
              <a:t>Universal</a:t>
            </a:r>
            <a:endParaRPr lang="en-GB" sz="4400" dirty="0">
              <a:solidFill>
                <a:schemeClr val="bg1"/>
              </a:solidFill>
            </a:endParaRPr>
          </a:p>
        </p:txBody>
      </p:sp>
      <p:sp>
        <p:nvSpPr>
          <p:cNvPr id="13" name="TextBox 12"/>
          <p:cNvSpPr txBox="1"/>
          <p:nvPr/>
        </p:nvSpPr>
        <p:spPr>
          <a:xfrm>
            <a:off x="10313894" y="1159308"/>
            <a:ext cx="1407739" cy="769441"/>
          </a:xfrm>
          <a:prstGeom prst="rect">
            <a:avLst/>
          </a:prstGeom>
          <a:solidFill>
            <a:srgbClr val="660033"/>
          </a:solidFill>
        </p:spPr>
        <p:txBody>
          <a:bodyPr wrap="square" rtlCol="0">
            <a:spAutoFit/>
          </a:bodyPr>
          <a:lstStyle/>
          <a:p>
            <a:pPr algn="r"/>
            <a:r>
              <a:rPr lang="en-GB" sz="4400" b="1" dirty="0" smtClean="0">
                <a:solidFill>
                  <a:schemeClr val="bg1"/>
                </a:solidFill>
              </a:rPr>
              <a:t>Local</a:t>
            </a:r>
            <a:endParaRPr lang="en-GB" sz="4400" dirty="0">
              <a:solidFill>
                <a:schemeClr val="bg1"/>
              </a:solidFill>
            </a:endParaRPr>
          </a:p>
        </p:txBody>
      </p:sp>
      <p:sp>
        <p:nvSpPr>
          <p:cNvPr id="14" name="TextBox 13"/>
          <p:cNvSpPr txBox="1"/>
          <p:nvPr/>
        </p:nvSpPr>
        <p:spPr>
          <a:xfrm>
            <a:off x="340658" y="1996341"/>
            <a:ext cx="5557836" cy="584775"/>
          </a:xfrm>
          <a:prstGeom prst="rect">
            <a:avLst/>
          </a:prstGeom>
          <a:solidFill>
            <a:srgbClr val="660033"/>
          </a:solidFill>
        </p:spPr>
        <p:txBody>
          <a:bodyPr wrap="square" rtlCol="0">
            <a:spAutoFit/>
          </a:bodyPr>
          <a:lstStyle/>
          <a:p>
            <a:r>
              <a:rPr lang="en-GB" sz="3200" b="1" dirty="0" smtClean="0">
                <a:solidFill>
                  <a:schemeClr val="bg1"/>
                </a:solidFill>
              </a:rPr>
              <a:t>All who believe in Jesus Christ…</a:t>
            </a:r>
            <a:endParaRPr lang="en-GB" sz="3200" dirty="0">
              <a:solidFill>
                <a:schemeClr val="bg1"/>
              </a:solidFill>
            </a:endParaRPr>
          </a:p>
        </p:txBody>
      </p:sp>
      <p:sp>
        <p:nvSpPr>
          <p:cNvPr id="15" name="TextBox 14"/>
          <p:cNvSpPr txBox="1"/>
          <p:nvPr/>
        </p:nvSpPr>
        <p:spPr>
          <a:xfrm>
            <a:off x="7857002" y="1996341"/>
            <a:ext cx="3864631" cy="584775"/>
          </a:xfrm>
          <a:prstGeom prst="rect">
            <a:avLst/>
          </a:prstGeom>
          <a:solidFill>
            <a:srgbClr val="660033"/>
          </a:solidFill>
        </p:spPr>
        <p:txBody>
          <a:bodyPr wrap="square" rtlCol="0">
            <a:spAutoFit/>
          </a:bodyPr>
          <a:lstStyle/>
          <a:p>
            <a:pPr algn="r"/>
            <a:r>
              <a:rPr lang="en-GB" sz="3200" b="1" dirty="0" smtClean="0">
                <a:solidFill>
                  <a:schemeClr val="bg1"/>
                </a:solidFill>
              </a:rPr>
              <a:t>…Incorporated locally</a:t>
            </a:r>
            <a:endParaRPr lang="en-GB" sz="3200" dirty="0">
              <a:solidFill>
                <a:schemeClr val="bg1"/>
              </a:solidFill>
            </a:endParaRPr>
          </a:p>
        </p:txBody>
      </p:sp>
      <p:sp>
        <p:nvSpPr>
          <p:cNvPr id="16" name="TextBox 15"/>
          <p:cNvSpPr txBox="1"/>
          <p:nvPr/>
        </p:nvSpPr>
        <p:spPr>
          <a:xfrm>
            <a:off x="457478" y="2718884"/>
            <a:ext cx="11147334" cy="3046988"/>
          </a:xfrm>
          <a:prstGeom prst="rect">
            <a:avLst/>
          </a:prstGeom>
          <a:solidFill>
            <a:srgbClr val="660033"/>
          </a:solidFill>
        </p:spPr>
        <p:txBody>
          <a:bodyPr wrap="square" rtlCol="0">
            <a:spAutoFit/>
          </a:bodyPr>
          <a:lstStyle/>
          <a:p>
            <a:r>
              <a:rPr lang="en-GB" sz="2400" dirty="0" smtClean="0">
                <a:solidFill>
                  <a:schemeClr val="bg1"/>
                </a:solidFill>
              </a:rPr>
              <a:t>We always thank God, the Father of our Lord Jesus Christ, when we pray for you, because we have heard of your faith in Christ Jesus and of the love you have for all God’s people – the faith and love that spring from the hope stored up for you in heaven and about which you have already heard in the true message of the gospel that has come to you. In the same way, the gospel is bearing fruit and growing throughout the whole world – just as it has been doing among you since the day you heard it and truly understood God’s grace. You learned it from </a:t>
            </a:r>
            <a:r>
              <a:rPr lang="en-GB" sz="2400" dirty="0" err="1" smtClean="0">
                <a:solidFill>
                  <a:schemeClr val="bg1"/>
                </a:solidFill>
              </a:rPr>
              <a:t>Epaphras</a:t>
            </a:r>
            <a:r>
              <a:rPr lang="en-GB" sz="2400" dirty="0" smtClean="0">
                <a:solidFill>
                  <a:schemeClr val="bg1"/>
                </a:solidFill>
              </a:rPr>
              <a:t>, our dear fellow servant, who is a faithful minister of Christ on our behalf, and who also told us of your love in the Spirit</a:t>
            </a:r>
            <a:endParaRPr lang="en-GB" sz="2400" dirty="0">
              <a:solidFill>
                <a:schemeClr val="bg1"/>
              </a:solidFill>
            </a:endParaRPr>
          </a:p>
        </p:txBody>
      </p:sp>
      <p:sp>
        <p:nvSpPr>
          <p:cNvPr id="17" name="TextBox 16"/>
          <p:cNvSpPr txBox="1"/>
          <p:nvPr/>
        </p:nvSpPr>
        <p:spPr>
          <a:xfrm>
            <a:off x="8718740" y="5841413"/>
            <a:ext cx="300289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1:3-8</a:t>
            </a:r>
            <a:endParaRPr lang="en-GB" sz="3200" dirty="0">
              <a:solidFill>
                <a:schemeClr val="bg1"/>
              </a:solidFill>
            </a:endParaRPr>
          </a:p>
        </p:txBody>
      </p:sp>
    </p:spTree>
    <p:extLst>
      <p:ext uri="{BB962C8B-B14F-4D97-AF65-F5344CB8AC3E}">
        <p14:creationId xmlns:p14="http://schemas.microsoft.com/office/powerpoint/2010/main" val="21188012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9" y="349624"/>
            <a:ext cx="6813176" cy="707886"/>
          </a:xfrm>
          <a:prstGeom prst="rect">
            <a:avLst/>
          </a:prstGeom>
          <a:solidFill>
            <a:srgbClr val="660033"/>
          </a:solidFill>
        </p:spPr>
        <p:txBody>
          <a:bodyPr wrap="square" rtlCol="0">
            <a:spAutoFit/>
          </a:bodyPr>
          <a:lstStyle/>
          <a:p>
            <a:r>
              <a:rPr lang="en-GB" sz="4000" b="1" dirty="0" smtClean="0">
                <a:solidFill>
                  <a:schemeClr val="bg1"/>
                </a:solidFill>
              </a:rPr>
              <a:t>A Believers’ Church: What is it?</a:t>
            </a:r>
            <a:endParaRPr lang="en-GB" sz="4000" dirty="0">
              <a:solidFill>
                <a:schemeClr val="bg1"/>
              </a:solidFill>
            </a:endParaRPr>
          </a:p>
        </p:txBody>
      </p:sp>
      <p:sp>
        <p:nvSpPr>
          <p:cNvPr id="12" name="TextBox 11"/>
          <p:cNvSpPr txBox="1"/>
          <p:nvPr/>
        </p:nvSpPr>
        <p:spPr>
          <a:xfrm>
            <a:off x="340659" y="1159308"/>
            <a:ext cx="2442882" cy="769441"/>
          </a:xfrm>
          <a:prstGeom prst="rect">
            <a:avLst/>
          </a:prstGeom>
          <a:solidFill>
            <a:srgbClr val="660033"/>
          </a:solidFill>
        </p:spPr>
        <p:txBody>
          <a:bodyPr wrap="square" rtlCol="0">
            <a:spAutoFit/>
          </a:bodyPr>
          <a:lstStyle/>
          <a:p>
            <a:r>
              <a:rPr lang="en-GB" sz="4400" b="1" dirty="0" smtClean="0">
                <a:solidFill>
                  <a:schemeClr val="bg1"/>
                </a:solidFill>
              </a:rPr>
              <a:t>Universal</a:t>
            </a:r>
            <a:endParaRPr lang="en-GB" sz="4400" dirty="0">
              <a:solidFill>
                <a:schemeClr val="bg1"/>
              </a:solidFill>
            </a:endParaRPr>
          </a:p>
        </p:txBody>
      </p:sp>
      <p:sp>
        <p:nvSpPr>
          <p:cNvPr id="13" name="TextBox 12"/>
          <p:cNvSpPr txBox="1"/>
          <p:nvPr/>
        </p:nvSpPr>
        <p:spPr>
          <a:xfrm>
            <a:off x="10313894" y="1159308"/>
            <a:ext cx="1407739" cy="769441"/>
          </a:xfrm>
          <a:prstGeom prst="rect">
            <a:avLst/>
          </a:prstGeom>
          <a:solidFill>
            <a:srgbClr val="660033"/>
          </a:solidFill>
        </p:spPr>
        <p:txBody>
          <a:bodyPr wrap="square" rtlCol="0">
            <a:spAutoFit/>
          </a:bodyPr>
          <a:lstStyle/>
          <a:p>
            <a:pPr algn="r"/>
            <a:r>
              <a:rPr lang="en-GB" sz="4400" b="1" dirty="0" smtClean="0">
                <a:solidFill>
                  <a:schemeClr val="bg1"/>
                </a:solidFill>
              </a:rPr>
              <a:t>Local</a:t>
            </a:r>
            <a:endParaRPr lang="en-GB" sz="4400" dirty="0">
              <a:solidFill>
                <a:schemeClr val="bg1"/>
              </a:solidFill>
            </a:endParaRPr>
          </a:p>
        </p:txBody>
      </p:sp>
      <p:sp>
        <p:nvSpPr>
          <p:cNvPr id="14" name="TextBox 13"/>
          <p:cNvSpPr txBox="1"/>
          <p:nvPr/>
        </p:nvSpPr>
        <p:spPr>
          <a:xfrm>
            <a:off x="340658" y="1996341"/>
            <a:ext cx="5557836" cy="584775"/>
          </a:xfrm>
          <a:prstGeom prst="rect">
            <a:avLst/>
          </a:prstGeom>
          <a:solidFill>
            <a:srgbClr val="660033"/>
          </a:solidFill>
        </p:spPr>
        <p:txBody>
          <a:bodyPr wrap="square" rtlCol="0">
            <a:spAutoFit/>
          </a:bodyPr>
          <a:lstStyle/>
          <a:p>
            <a:r>
              <a:rPr lang="en-GB" sz="3200" b="1" dirty="0" smtClean="0">
                <a:solidFill>
                  <a:schemeClr val="bg1"/>
                </a:solidFill>
              </a:rPr>
              <a:t>All who believe in Jesus Christ…</a:t>
            </a:r>
            <a:endParaRPr lang="en-GB" sz="3200" dirty="0">
              <a:solidFill>
                <a:schemeClr val="bg1"/>
              </a:solidFill>
            </a:endParaRPr>
          </a:p>
        </p:txBody>
      </p:sp>
      <p:sp>
        <p:nvSpPr>
          <p:cNvPr id="15" name="TextBox 14"/>
          <p:cNvSpPr txBox="1"/>
          <p:nvPr/>
        </p:nvSpPr>
        <p:spPr>
          <a:xfrm>
            <a:off x="7857002" y="1996341"/>
            <a:ext cx="3864631" cy="584775"/>
          </a:xfrm>
          <a:prstGeom prst="rect">
            <a:avLst/>
          </a:prstGeom>
          <a:solidFill>
            <a:srgbClr val="660033"/>
          </a:solidFill>
        </p:spPr>
        <p:txBody>
          <a:bodyPr wrap="square" rtlCol="0">
            <a:spAutoFit/>
          </a:bodyPr>
          <a:lstStyle/>
          <a:p>
            <a:pPr algn="r"/>
            <a:r>
              <a:rPr lang="en-GB" sz="3200" b="1" dirty="0" smtClean="0">
                <a:solidFill>
                  <a:schemeClr val="bg1"/>
                </a:solidFill>
              </a:rPr>
              <a:t>…Incorporated locally</a:t>
            </a:r>
            <a:endParaRPr lang="en-GB" sz="3200" dirty="0">
              <a:solidFill>
                <a:schemeClr val="bg1"/>
              </a:solidFill>
            </a:endParaRPr>
          </a:p>
        </p:txBody>
      </p:sp>
      <p:sp>
        <p:nvSpPr>
          <p:cNvPr id="16" name="TextBox 15"/>
          <p:cNvSpPr txBox="1"/>
          <p:nvPr/>
        </p:nvSpPr>
        <p:spPr>
          <a:xfrm>
            <a:off x="2428875" y="3164231"/>
            <a:ext cx="7204540" cy="1323439"/>
          </a:xfrm>
          <a:prstGeom prst="rect">
            <a:avLst/>
          </a:prstGeom>
          <a:solidFill>
            <a:srgbClr val="660033"/>
          </a:solidFill>
        </p:spPr>
        <p:txBody>
          <a:bodyPr wrap="square" rtlCol="0">
            <a:spAutoFit/>
          </a:bodyPr>
          <a:lstStyle/>
          <a:p>
            <a:r>
              <a:rPr lang="en-GB" sz="4000" dirty="0" smtClean="0">
                <a:solidFill>
                  <a:schemeClr val="bg1"/>
                </a:solidFill>
              </a:rPr>
              <a:t>“For where two or three gather in my name, there am I with them”</a:t>
            </a:r>
            <a:endParaRPr lang="en-GB" sz="4000" dirty="0">
              <a:solidFill>
                <a:schemeClr val="bg1"/>
              </a:solidFill>
            </a:endParaRPr>
          </a:p>
        </p:txBody>
      </p:sp>
      <p:sp>
        <p:nvSpPr>
          <p:cNvPr id="17" name="TextBox 16"/>
          <p:cNvSpPr txBox="1"/>
          <p:nvPr/>
        </p:nvSpPr>
        <p:spPr>
          <a:xfrm>
            <a:off x="2428875" y="4578647"/>
            <a:ext cx="2828925" cy="584775"/>
          </a:xfrm>
          <a:prstGeom prst="rect">
            <a:avLst/>
          </a:prstGeom>
          <a:solidFill>
            <a:srgbClr val="660033"/>
          </a:solidFill>
        </p:spPr>
        <p:txBody>
          <a:bodyPr wrap="square" rtlCol="0">
            <a:spAutoFit/>
          </a:bodyPr>
          <a:lstStyle/>
          <a:p>
            <a:r>
              <a:rPr lang="en-GB" sz="3200" b="1" dirty="0" smtClean="0">
                <a:solidFill>
                  <a:schemeClr val="bg1"/>
                </a:solidFill>
              </a:rPr>
              <a:t>Matthew 18:20</a:t>
            </a:r>
            <a:endParaRPr lang="en-GB" sz="3200" dirty="0">
              <a:solidFill>
                <a:schemeClr val="bg1"/>
              </a:solidFill>
            </a:endParaRPr>
          </a:p>
        </p:txBody>
      </p:sp>
    </p:spTree>
    <p:extLst>
      <p:ext uri="{BB962C8B-B14F-4D97-AF65-F5344CB8AC3E}">
        <p14:creationId xmlns:p14="http://schemas.microsoft.com/office/powerpoint/2010/main" val="3479633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2" name="TextBox 11"/>
          <p:cNvSpPr txBox="1"/>
          <p:nvPr/>
        </p:nvSpPr>
        <p:spPr>
          <a:xfrm>
            <a:off x="340658" y="1159308"/>
            <a:ext cx="4029636" cy="707886"/>
          </a:xfrm>
          <a:prstGeom prst="rect">
            <a:avLst/>
          </a:prstGeom>
          <a:solidFill>
            <a:srgbClr val="660033"/>
          </a:solidFill>
        </p:spPr>
        <p:txBody>
          <a:bodyPr wrap="square" rtlCol="0">
            <a:spAutoFit/>
          </a:bodyPr>
          <a:lstStyle/>
          <a:p>
            <a:r>
              <a:rPr lang="en-GB" sz="4000" b="1" dirty="0" smtClean="0">
                <a:solidFill>
                  <a:schemeClr val="bg1"/>
                </a:solidFill>
              </a:rPr>
              <a:t>SPBC Constitution</a:t>
            </a:r>
            <a:endParaRPr lang="en-GB" sz="4000" dirty="0">
              <a:solidFill>
                <a:schemeClr val="bg1"/>
              </a:solidFill>
            </a:endParaRPr>
          </a:p>
        </p:txBody>
      </p:sp>
      <p:sp>
        <p:nvSpPr>
          <p:cNvPr id="16" name="TextBox 15"/>
          <p:cNvSpPr txBox="1"/>
          <p:nvPr/>
        </p:nvSpPr>
        <p:spPr>
          <a:xfrm>
            <a:off x="1412219" y="2718884"/>
            <a:ext cx="9237852" cy="3046988"/>
          </a:xfrm>
          <a:prstGeom prst="rect">
            <a:avLst/>
          </a:prstGeom>
          <a:solidFill>
            <a:srgbClr val="660033"/>
          </a:solidFill>
        </p:spPr>
        <p:txBody>
          <a:bodyPr wrap="square" rtlCol="0">
            <a:spAutoFit/>
          </a:bodyPr>
          <a:lstStyle/>
          <a:p>
            <a:r>
              <a:rPr lang="en-GB" sz="3200" dirty="0" smtClean="0">
                <a:solidFill>
                  <a:schemeClr val="bg1"/>
                </a:solidFill>
              </a:rPr>
              <a:t>“That </a:t>
            </a:r>
            <a:r>
              <a:rPr lang="en-GB" sz="3200" dirty="0">
                <a:solidFill>
                  <a:schemeClr val="bg1"/>
                </a:solidFill>
              </a:rPr>
              <a:t>our Lord and Saviour Jesus Christ, God manifest in the flesh, is the sole and absolute authority in all matters pertaining to faith and practice, as revealed in the Holy Scriptures, and that each church has liberty, under the guidance of the Holy Spirit, to interpret and administer His </a:t>
            </a:r>
            <a:r>
              <a:rPr lang="en-GB" sz="3200" dirty="0" smtClean="0">
                <a:solidFill>
                  <a:schemeClr val="bg1"/>
                </a:solidFill>
              </a:rPr>
              <a:t>laws.”</a:t>
            </a:r>
            <a:endParaRPr lang="en-GB" sz="3200" dirty="0">
              <a:solidFill>
                <a:schemeClr val="bg1"/>
              </a:solidFill>
            </a:endParaRPr>
          </a:p>
        </p:txBody>
      </p:sp>
      <p:sp>
        <p:nvSpPr>
          <p:cNvPr id="18" name="TextBox 17"/>
          <p:cNvSpPr txBox="1"/>
          <p:nvPr/>
        </p:nvSpPr>
        <p:spPr>
          <a:xfrm>
            <a:off x="340658" y="1965312"/>
            <a:ext cx="8265460" cy="707886"/>
          </a:xfrm>
          <a:prstGeom prst="rect">
            <a:avLst/>
          </a:prstGeom>
          <a:solidFill>
            <a:srgbClr val="660033"/>
          </a:solidFill>
        </p:spPr>
        <p:txBody>
          <a:bodyPr wrap="square" rtlCol="0">
            <a:spAutoFit/>
          </a:bodyPr>
          <a:lstStyle/>
          <a:p>
            <a:r>
              <a:rPr lang="en-GB" sz="4000" b="1" dirty="0" smtClean="0">
                <a:solidFill>
                  <a:schemeClr val="bg1"/>
                </a:solidFill>
              </a:rPr>
              <a:t>Baptist Union Declaration of Principle:</a:t>
            </a:r>
            <a:endParaRPr lang="en-GB" sz="4000" dirty="0">
              <a:solidFill>
                <a:schemeClr val="bg1"/>
              </a:solidFill>
            </a:endParaRPr>
          </a:p>
        </p:txBody>
      </p:sp>
    </p:spTree>
    <p:extLst>
      <p:ext uri="{BB962C8B-B14F-4D97-AF65-F5344CB8AC3E}">
        <p14:creationId xmlns:p14="http://schemas.microsoft.com/office/powerpoint/2010/main" val="130357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6"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8875" y="785812"/>
            <a:ext cx="7334250" cy="5286375"/>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116" b="21538"/>
          <a:stretch/>
        </p:blipFill>
        <p:spPr>
          <a:xfrm>
            <a:off x="0" y="-13447"/>
            <a:ext cx="12192000" cy="6884894"/>
          </a:xfrm>
          <a:prstGeom prst="rect">
            <a:avLst/>
          </a:prstGeom>
        </p:spPr>
      </p:pic>
      <p:sp>
        <p:nvSpPr>
          <p:cNvPr id="7" name="TextBox 6"/>
          <p:cNvSpPr txBox="1"/>
          <p:nvPr/>
        </p:nvSpPr>
        <p:spPr>
          <a:xfrm>
            <a:off x="165848" y="5886895"/>
            <a:ext cx="3424516"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Christians Sharing a Meal</a:t>
            </a:r>
            <a:endParaRPr lang="en-GB" sz="2400" dirty="0">
              <a:solidFill>
                <a:schemeClr val="bg1"/>
              </a:solidFill>
            </a:endParaRPr>
          </a:p>
        </p:txBody>
      </p:sp>
      <p:sp>
        <p:nvSpPr>
          <p:cNvPr id="8" name="TextBox 7"/>
          <p:cNvSpPr txBox="1"/>
          <p:nvPr/>
        </p:nvSpPr>
        <p:spPr>
          <a:xfrm>
            <a:off x="165848" y="6344777"/>
            <a:ext cx="6289865" cy="461665"/>
          </a:xfrm>
          <a:prstGeom prst="rect">
            <a:avLst/>
          </a:prstGeom>
          <a:solidFill>
            <a:schemeClr val="bg2">
              <a:lumMod val="50000"/>
            </a:schemeClr>
          </a:solidFill>
        </p:spPr>
        <p:txBody>
          <a:bodyPr wrap="square" rtlCol="0">
            <a:spAutoFit/>
          </a:bodyPr>
          <a:lstStyle/>
          <a:p>
            <a:r>
              <a:rPr lang="en-GB" sz="2400" b="1" dirty="0" smtClean="0">
                <a:solidFill>
                  <a:schemeClr val="bg1"/>
                </a:solidFill>
              </a:rPr>
              <a:t>Catacombs of St </a:t>
            </a:r>
            <a:r>
              <a:rPr lang="en-GB" sz="2400" b="1" dirty="0" err="1" smtClean="0">
                <a:solidFill>
                  <a:schemeClr val="bg1"/>
                </a:solidFill>
              </a:rPr>
              <a:t>Marcellinus</a:t>
            </a:r>
            <a:r>
              <a:rPr lang="en-GB" sz="2400" b="1" dirty="0" smtClean="0">
                <a:solidFill>
                  <a:schemeClr val="bg1"/>
                </a:solidFill>
              </a:rPr>
              <a:t> and St Peter, Rome </a:t>
            </a:r>
            <a:endParaRPr lang="en-GB" sz="2400" dirty="0">
              <a:solidFill>
                <a:schemeClr val="bg1"/>
              </a:solidFill>
            </a:endParaRPr>
          </a:p>
        </p:txBody>
      </p:sp>
      <p:sp>
        <p:nvSpPr>
          <p:cNvPr id="10" name="TextBox 9"/>
          <p:cNvSpPr txBox="1"/>
          <p:nvPr/>
        </p:nvSpPr>
        <p:spPr>
          <a:xfrm>
            <a:off x="340658" y="349624"/>
            <a:ext cx="6261847" cy="707886"/>
          </a:xfrm>
          <a:prstGeom prst="rect">
            <a:avLst/>
          </a:prstGeom>
          <a:solidFill>
            <a:srgbClr val="660033"/>
          </a:solidFill>
        </p:spPr>
        <p:txBody>
          <a:bodyPr wrap="square" rtlCol="0">
            <a:spAutoFit/>
          </a:bodyPr>
          <a:lstStyle/>
          <a:p>
            <a:r>
              <a:rPr lang="en-GB" sz="4000" b="1" dirty="0" smtClean="0">
                <a:solidFill>
                  <a:schemeClr val="bg1"/>
                </a:solidFill>
              </a:rPr>
              <a:t>A Believers’ Church: At SPBC</a:t>
            </a:r>
            <a:endParaRPr lang="en-GB" sz="4000" dirty="0">
              <a:solidFill>
                <a:schemeClr val="bg1"/>
              </a:solidFill>
            </a:endParaRPr>
          </a:p>
        </p:txBody>
      </p:sp>
      <p:sp>
        <p:nvSpPr>
          <p:cNvPr id="16" name="TextBox 15"/>
          <p:cNvSpPr txBox="1"/>
          <p:nvPr/>
        </p:nvSpPr>
        <p:spPr>
          <a:xfrm>
            <a:off x="340658" y="1180118"/>
            <a:ext cx="11089342" cy="954107"/>
          </a:xfrm>
          <a:prstGeom prst="rect">
            <a:avLst/>
          </a:prstGeom>
          <a:solidFill>
            <a:srgbClr val="660033"/>
          </a:solidFill>
        </p:spPr>
        <p:txBody>
          <a:bodyPr wrap="square" rtlCol="0">
            <a:spAutoFit/>
          </a:bodyPr>
          <a:lstStyle/>
          <a:p>
            <a:r>
              <a:rPr lang="en-GB" sz="2800" dirty="0" smtClean="0">
                <a:solidFill>
                  <a:schemeClr val="bg1"/>
                </a:solidFill>
              </a:rPr>
              <a:t>“That </a:t>
            </a:r>
            <a:r>
              <a:rPr lang="en-GB" sz="2800" dirty="0">
                <a:solidFill>
                  <a:schemeClr val="bg1"/>
                </a:solidFill>
              </a:rPr>
              <a:t>our Lord and Saviour Jesus Christ, God manifest in the flesh, is the sole and absolute authority in all matters pertaining to faith and </a:t>
            </a:r>
            <a:r>
              <a:rPr lang="en-GB" sz="2800" dirty="0" smtClean="0">
                <a:solidFill>
                  <a:schemeClr val="bg1"/>
                </a:solidFill>
              </a:rPr>
              <a:t>practice…”</a:t>
            </a:r>
            <a:endParaRPr lang="en-GB" sz="2800" dirty="0">
              <a:solidFill>
                <a:schemeClr val="bg1"/>
              </a:solidFill>
            </a:endParaRPr>
          </a:p>
        </p:txBody>
      </p:sp>
      <p:sp>
        <p:nvSpPr>
          <p:cNvPr id="11" name="TextBox 10"/>
          <p:cNvSpPr txBox="1"/>
          <p:nvPr/>
        </p:nvSpPr>
        <p:spPr>
          <a:xfrm>
            <a:off x="502022" y="2241467"/>
            <a:ext cx="11089344" cy="3046988"/>
          </a:xfrm>
          <a:prstGeom prst="rect">
            <a:avLst/>
          </a:prstGeom>
          <a:solidFill>
            <a:srgbClr val="660033"/>
          </a:solidFill>
        </p:spPr>
        <p:txBody>
          <a:bodyPr wrap="square" rtlCol="0">
            <a:spAutoFit/>
          </a:bodyPr>
          <a:lstStyle/>
          <a:p>
            <a:r>
              <a:rPr lang="en-GB" sz="2400" dirty="0" smtClean="0">
                <a:solidFill>
                  <a:schemeClr val="bg1"/>
                </a:solidFill>
              </a:rPr>
              <a:t>“The Son is the image of the invisible God, the firstborn over all creation. For in him all things were created: things in heaven and on earth, visible and invisible, whether thrones or powers or rulers or authorities; all things have been created through him and for him. He is before all things, and in him all things hold together. And he is the head of the body, the church; he is the beginning and the firstborn from among the dead, so that in everything he might have the supremacy. For God was pleased to have all his fullness dwell in him, and through him to reconcile to himself all things, whether things on earth or things in heaven, by making peace through his blood, shed on the cross.”  </a:t>
            </a:r>
            <a:endParaRPr lang="en-GB" sz="2400" dirty="0">
              <a:solidFill>
                <a:schemeClr val="bg1"/>
              </a:solidFill>
            </a:endParaRPr>
          </a:p>
        </p:txBody>
      </p:sp>
      <p:sp>
        <p:nvSpPr>
          <p:cNvPr id="13" name="TextBox 12"/>
          <p:cNvSpPr txBox="1"/>
          <p:nvPr/>
        </p:nvSpPr>
        <p:spPr>
          <a:xfrm>
            <a:off x="8216153" y="5346158"/>
            <a:ext cx="3375213" cy="584775"/>
          </a:xfrm>
          <a:prstGeom prst="rect">
            <a:avLst/>
          </a:prstGeom>
          <a:solidFill>
            <a:srgbClr val="660033"/>
          </a:solidFill>
        </p:spPr>
        <p:txBody>
          <a:bodyPr wrap="square" rtlCol="0">
            <a:spAutoFit/>
          </a:bodyPr>
          <a:lstStyle/>
          <a:p>
            <a:pPr algn="r"/>
            <a:r>
              <a:rPr lang="en-GB" sz="3200" b="1" dirty="0" smtClean="0">
                <a:solidFill>
                  <a:schemeClr val="bg1"/>
                </a:solidFill>
              </a:rPr>
              <a:t>Colossians 1:15-22</a:t>
            </a:r>
            <a:endParaRPr lang="en-GB" sz="3200" dirty="0">
              <a:solidFill>
                <a:schemeClr val="bg1"/>
              </a:solidFill>
            </a:endParaRPr>
          </a:p>
        </p:txBody>
      </p:sp>
    </p:spTree>
    <p:extLst>
      <p:ext uri="{BB962C8B-B14F-4D97-AF65-F5344CB8AC3E}">
        <p14:creationId xmlns:p14="http://schemas.microsoft.com/office/powerpoint/2010/main" val="2306623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TotalTime>
  <Words>1216</Words>
  <Application>Microsoft Office PowerPoint</Application>
  <PresentationFormat>Widescreen</PresentationFormat>
  <Paragraphs>104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Dyson</dc:creator>
  <cp:lastModifiedBy>Chris Dyson</cp:lastModifiedBy>
  <cp:revision>13</cp:revision>
  <dcterms:created xsi:type="dcterms:W3CDTF">2018-10-14T12:46:23Z</dcterms:created>
  <dcterms:modified xsi:type="dcterms:W3CDTF">2018-10-14T15:55:14Z</dcterms:modified>
</cp:coreProperties>
</file>