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sldIdLst>
    <p:sldId id="257" r:id="rId5"/>
    <p:sldId id="265" r:id="rId6"/>
    <p:sldId id="261" r:id="rId7"/>
    <p:sldId id="260" r:id="rId8"/>
    <p:sldId id="259" r:id="rId9"/>
    <p:sldId id="262" r:id="rId10"/>
    <p:sldId id="258" r:id="rId11"/>
    <p:sldId id="263" r:id="rId12"/>
    <p:sldId id="264" r:id="rId13"/>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6848" autoAdjust="0"/>
  </p:normalViewPr>
  <p:slideViewPr>
    <p:cSldViewPr snapToGrid="0">
      <p:cViewPr varScale="1">
        <p:scale>
          <a:sx n="63" d="100"/>
          <a:sy n="63" d="100"/>
        </p:scale>
        <p:origin x="16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0EEB1A95-A5AD-4616-8D02-89B83F6D5201}" type="datetimeFigureOut">
              <a:rPr lang="en-GB" smtClean="0"/>
              <a:t>26/04/2018</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3A555544-DC36-4EF2-A54C-630B528266D6}" type="slidenum">
              <a:rPr lang="en-GB" smtClean="0"/>
              <a:t>‹#›</a:t>
            </a:fld>
            <a:endParaRPr lang="en-GB"/>
          </a:p>
        </p:txBody>
      </p:sp>
    </p:spTree>
    <p:extLst>
      <p:ext uri="{BB962C8B-B14F-4D97-AF65-F5344CB8AC3E}">
        <p14:creationId xmlns:p14="http://schemas.microsoft.com/office/powerpoint/2010/main" val="112355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Raft of the Medusa by Theodore Gericault </a:t>
            </a:r>
          </a:p>
          <a:p>
            <a:r>
              <a:rPr lang="en-GB" dirty="0"/>
              <a:t>Early C19. </a:t>
            </a:r>
          </a:p>
          <a:p>
            <a:r>
              <a:rPr lang="en-GB" dirty="0"/>
              <a:t>A French ship was lost and survivors huddled together on a small, flimsy raft. </a:t>
            </a:r>
          </a:p>
          <a:p>
            <a:endParaRPr lang="en-GB" dirty="0"/>
          </a:p>
          <a:p>
            <a:r>
              <a:rPr lang="en-GB" dirty="0"/>
              <a:t>The figures in the foreground are in despair. They appear completely broken. </a:t>
            </a:r>
          </a:p>
          <a:p>
            <a:r>
              <a:rPr lang="en-GB" dirty="0"/>
              <a:t>But those at the other end of the raft are different. </a:t>
            </a:r>
          </a:p>
          <a:p>
            <a:endParaRPr lang="en-GB" dirty="0"/>
          </a:p>
          <a:p>
            <a:r>
              <a:rPr lang="en-GB" dirty="0"/>
              <a:t>They have spotted the ship that will rescue them. </a:t>
            </a:r>
          </a:p>
          <a:p>
            <a:endParaRPr lang="en-GB" dirty="0"/>
          </a:p>
          <a:p>
            <a:r>
              <a:rPr lang="en-GB" dirty="0"/>
              <a:t>It’s very difficult to spot. Next slide! </a:t>
            </a:r>
          </a:p>
        </p:txBody>
      </p:sp>
      <p:sp>
        <p:nvSpPr>
          <p:cNvPr id="4" name="Slide Number Placeholder 3"/>
          <p:cNvSpPr>
            <a:spLocks noGrp="1"/>
          </p:cNvSpPr>
          <p:nvPr>
            <p:ph type="sldNum" sz="quarter" idx="10"/>
          </p:nvPr>
        </p:nvSpPr>
        <p:spPr/>
        <p:txBody>
          <a:bodyPr/>
          <a:lstStyle/>
          <a:p>
            <a:fld id="{3A555544-DC36-4EF2-A54C-630B528266D6}" type="slidenum">
              <a:rPr lang="en-GB" smtClean="0"/>
              <a:t>1</a:t>
            </a:fld>
            <a:endParaRPr lang="en-GB"/>
          </a:p>
        </p:txBody>
      </p:sp>
    </p:spTree>
    <p:extLst>
      <p:ext uri="{BB962C8B-B14F-4D97-AF65-F5344CB8AC3E}">
        <p14:creationId xmlns:p14="http://schemas.microsoft.com/office/powerpoint/2010/main" val="381747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have spotted the ship that will rescue them. </a:t>
            </a:r>
          </a:p>
          <a:p>
            <a:endParaRPr lang="en-GB" dirty="0"/>
          </a:p>
          <a:p>
            <a:r>
              <a:rPr lang="en-GB" dirty="0"/>
              <a:t>The animating power of hope. </a:t>
            </a:r>
          </a:p>
          <a:p>
            <a:r>
              <a:rPr lang="en-GB" dirty="0"/>
              <a:t>Where you’re looking is very important. </a:t>
            </a:r>
          </a:p>
          <a:p>
            <a:r>
              <a:rPr lang="en-GB" dirty="0"/>
              <a:t>Are you consumed with circumstances, or are you looking away from your circumstances to something else or someone else. Someone who brings great hope to those who are in darkness. </a:t>
            </a:r>
          </a:p>
          <a:p>
            <a:endParaRPr lang="en-GB" dirty="0"/>
          </a:p>
          <a:p>
            <a:r>
              <a:rPr lang="en-GB" dirty="0"/>
              <a:t>Nehemiah was faced with a desperate situation. A situation which made him weep and morn. The wall of Jerusalem broken down, it’s gates destroyed by fire. </a:t>
            </a:r>
          </a:p>
          <a:p>
            <a:r>
              <a:rPr lang="en-GB" dirty="0"/>
              <a:t>But although Nehemiah weeps and mourns he does not despair, because he knows where to look. He looks to God, to the power of God released through the power of prayer. He knows that God loves and longs for people to turn to him. Because he knows such a God, and he looks to him, there is hope.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A555544-DC36-4EF2-A54C-630B528266D6}" type="slidenum">
              <a:rPr lang="en-GB" smtClean="0"/>
              <a:t>2</a:t>
            </a:fld>
            <a:endParaRPr lang="en-GB"/>
          </a:p>
        </p:txBody>
      </p:sp>
    </p:spTree>
    <p:extLst>
      <p:ext uri="{BB962C8B-B14F-4D97-AF65-F5344CB8AC3E}">
        <p14:creationId xmlns:p14="http://schemas.microsoft.com/office/powerpoint/2010/main" val="45264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Short series which speaks powerfully to us as a community and as a church. </a:t>
            </a:r>
          </a:p>
          <a:p>
            <a:endParaRPr lang="en-GB" dirty="0"/>
          </a:p>
          <a:p>
            <a:r>
              <a:rPr lang="en-GB" dirty="0"/>
              <a:t>(20 May is Pentecost Sunday and we’ll have a morning South Parade Together here at Headingley) </a:t>
            </a:r>
          </a:p>
          <a:p>
            <a:endParaRPr lang="en-GB" dirty="0"/>
          </a:p>
          <a:p>
            <a:r>
              <a:rPr lang="en-GB" dirty="0"/>
              <a:t>As we face our own ‘broken wall’ situations, in church and society, there is hope. Because we can look to a great and wonderful God. </a:t>
            </a:r>
          </a:p>
        </p:txBody>
      </p:sp>
      <p:sp>
        <p:nvSpPr>
          <p:cNvPr id="4" name="Slide Number Placeholder 3"/>
          <p:cNvSpPr>
            <a:spLocks noGrp="1"/>
          </p:cNvSpPr>
          <p:nvPr>
            <p:ph type="sldNum" sz="quarter" idx="10"/>
          </p:nvPr>
        </p:nvSpPr>
        <p:spPr/>
        <p:txBody>
          <a:bodyPr/>
          <a:lstStyle/>
          <a:p>
            <a:fld id="{3A555544-DC36-4EF2-A54C-630B528266D6}" type="slidenum">
              <a:rPr lang="en-GB" smtClean="0"/>
              <a:t>3</a:t>
            </a:fld>
            <a:endParaRPr lang="en-GB"/>
          </a:p>
        </p:txBody>
      </p:sp>
    </p:spTree>
    <p:extLst>
      <p:ext uri="{BB962C8B-B14F-4D97-AF65-F5344CB8AC3E}">
        <p14:creationId xmlns:p14="http://schemas.microsoft.com/office/powerpoint/2010/main" val="164594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situation faced by Nehemiah is described vividly in v3. </a:t>
            </a:r>
          </a:p>
          <a:p>
            <a:endParaRPr lang="en-GB" dirty="0"/>
          </a:p>
          <a:p>
            <a:r>
              <a:rPr lang="en-GB" b="1" dirty="0"/>
              <a:t>“Those who survived the exile and are back in the province are in great trouble and disgrace. The wall of Jerusalem is broken down, and its gates have been burned with fire.”</a:t>
            </a:r>
          </a:p>
          <a:p>
            <a:endParaRPr lang="en-GB" dirty="0"/>
          </a:p>
          <a:p>
            <a:r>
              <a:rPr lang="en-GB" dirty="0"/>
              <a:t>A little bit of the history and background would help this come alive for us. </a:t>
            </a:r>
          </a:p>
          <a:p>
            <a:endParaRPr lang="en-GB" dirty="0"/>
          </a:p>
          <a:p>
            <a:r>
              <a:rPr lang="en-GB" dirty="0"/>
              <a:t>God’s people Israel had been taken into exile in Babylon. Babylon was taken over by a new dynasty and ruler, Cyrus, who allowed some of the Israelites to return to Jerusalem, 539BC. This was a joyful moment, but the returning exiles struggled. The temple is only rebuilt slowly (see Haggai) and an attempt to rebuild the walls falters. Nehemiah is 100 years after the first exiles return, 445 or 446 BC. </a:t>
            </a:r>
          </a:p>
          <a:p>
            <a:r>
              <a:rPr lang="en-GB" dirty="0"/>
              <a:t>Nehemiah doesn’t know about the situation as he’s still in exile, a 1000 miles away in Susa in modern day Iran. You can’t Skype you can’t facetime. </a:t>
            </a:r>
          </a:p>
          <a:p>
            <a:r>
              <a:rPr lang="en-GB" dirty="0"/>
              <a:t>But the news is brought to him by </a:t>
            </a:r>
            <a:r>
              <a:rPr lang="en-GB" dirty="0" err="1"/>
              <a:t>Hanani</a:t>
            </a:r>
            <a:r>
              <a:rPr lang="en-GB" dirty="0"/>
              <a:t>. This is a big moment. </a:t>
            </a:r>
          </a:p>
          <a:p>
            <a:endParaRPr lang="en-GB" dirty="0"/>
          </a:p>
          <a:p>
            <a:r>
              <a:rPr lang="en-GB" dirty="0"/>
              <a:t>It’s disastrous. Wall broken down. Gates burned with fire. Trouble. Disgrace. </a:t>
            </a:r>
          </a:p>
          <a:p>
            <a:endParaRPr lang="en-GB" dirty="0"/>
          </a:p>
          <a:p>
            <a:r>
              <a:rPr lang="en-GB" dirty="0"/>
              <a:t>Why is this a problem? </a:t>
            </a:r>
          </a:p>
          <a:p>
            <a:r>
              <a:rPr lang="en-GB" dirty="0"/>
              <a:t>Nehemiah and </a:t>
            </a:r>
            <a:r>
              <a:rPr lang="en-GB" dirty="0" err="1"/>
              <a:t>Hanani</a:t>
            </a:r>
            <a:r>
              <a:rPr lang="en-GB" dirty="0"/>
              <a:t> into historic monuments? Are they fully paid up members of Palestinian Heritage, or Jerusalem Trust? </a:t>
            </a:r>
          </a:p>
          <a:p>
            <a:r>
              <a:rPr lang="en-GB" dirty="0"/>
              <a:t>Jerusalem is key to God’s plan in the OT. The Lord’s plan is to build a people in Jerusalem. Through this people he would reach out to the world. </a:t>
            </a:r>
            <a:r>
              <a:rPr kumimoji="0" lang="en-GB" sz="1200" b="0" i="0" u="none" strike="noStrike" kern="1200" cap="none" spc="0" normalizeH="0" baseline="0" noProof="0" dirty="0">
                <a:ln>
                  <a:noFill/>
                </a:ln>
                <a:solidFill>
                  <a:prstClr val="black"/>
                </a:solidFill>
                <a:effectLst/>
                <a:uLnTx/>
                <a:uFillTx/>
                <a:latin typeface="+mn-lt"/>
                <a:ea typeface="+mn-ea"/>
                <a:cs typeface="+mn-cs"/>
              </a:rPr>
              <a:t>He is not so much concerned for the walls but for the people and concern for the glory of God. </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kumimoji="0" lang="en-GB" sz="1200" b="0" i="0" u="none" strike="noStrike" kern="1200" cap="none" spc="0" normalizeH="0" baseline="0" noProof="0" dirty="0">
                <a:ln>
                  <a:noFill/>
                </a:ln>
                <a:solidFill>
                  <a:prstClr val="black"/>
                </a:solidFill>
                <a:effectLst/>
                <a:uLnTx/>
                <a:uFillTx/>
                <a:latin typeface="+mn-lt"/>
                <a:ea typeface="+mn-ea"/>
                <a:cs typeface="+mn-cs"/>
              </a:rPr>
              <a:t>We live in a land of broken walls. Society and the church. Apply to the church. Not the only application, but it’s certainly a legitimate one. 10% and rising in south London; 0.85% and falling in Yorkshire and the Humber.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God’s plan is for the church to be a light, to towns and cities, to villages, to counties. A light to the nations, a light to Yorkshire. But God’s plan seems to be in trouble. 0.85%.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work of God is paralysed and the people of God are demoralised’ David Jackman</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kumimoji="0" lang="en-GB" sz="1200" b="0" i="0" u="none" strike="noStrike" kern="1200" cap="none" spc="0" normalizeH="0" baseline="0" noProof="0" dirty="0">
                <a:ln>
                  <a:noFill/>
                </a:ln>
                <a:solidFill>
                  <a:prstClr val="black"/>
                </a:solidFill>
                <a:effectLst/>
                <a:uLnTx/>
                <a:uFillTx/>
                <a:latin typeface="+mn-lt"/>
                <a:ea typeface="+mn-ea"/>
                <a:cs typeface="+mn-cs"/>
              </a:rPr>
              <a:t>The wall is broken. People are broken and in pain. There is great trouble and disgrace. </a:t>
            </a:r>
            <a:endParaRPr lang="en-GB" dirty="0"/>
          </a:p>
        </p:txBody>
      </p:sp>
      <p:sp>
        <p:nvSpPr>
          <p:cNvPr id="4" name="Slide Number Placeholder 3"/>
          <p:cNvSpPr>
            <a:spLocks noGrp="1"/>
          </p:cNvSpPr>
          <p:nvPr>
            <p:ph type="sldNum" sz="quarter" idx="10"/>
          </p:nvPr>
        </p:nvSpPr>
        <p:spPr/>
        <p:txBody>
          <a:bodyPr/>
          <a:lstStyle/>
          <a:p>
            <a:fld id="{3A555544-DC36-4EF2-A54C-630B528266D6}" type="slidenum">
              <a:rPr lang="en-GB" smtClean="0"/>
              <a:t>4</a:t>
            </a:fld>
            <a:endParaRPr lang="en-GB"/>
          </a:p>
        </p:txBody>
      </p:sp>
    </p:spTree>
    <p:extLst>
      <p:ext uri="{BB962C8B-B14F-4D97-AF65-F5344CB8AC3E}">
        <p14:creationId xmlns:p14="http://schemas.microsoft.com/office/powerpoint/2010/main" val="261004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does the work of God get done?’ </a:t>
            </a:r>
            <a:r>
              <a:rPr lang="en-GB" dirty="0"/>
              <a:t>This is a key question. The passage gives us important answers. </a:t>
            </a:r>
          </a:p>
          <a:p>
            <a:endParaRPr lang="en-GB" dirty="0"/>
          </a:p>
          <a:p>
            <a:r>
              <a:rPr lang="en-GB" dirty="0"/>
              <a:t>It’s not strictly true that the first thing he does is pray. </a:t>
            </a:r>
          </a:p>
          <a:p>
            <a:r>
              <a:rPr lang="en-GB" dirty="0"/>
              <a:t>v4 ‘When I heard these things, I sat down and wept.’ </a:t>
            </a:r>
          </a:p>
          <a:p>
            <a:endParaRPr lang="en-GB" dirty="0"/>
          </a:p>
          <a:p>
            <a:r>
              <a:rPr lang="en-GB" dirty="0"/>
              <a:t>Weep over the state of the church in the UK. When did we last weep that our own church, our own community, is not all it could be under God. Easy to smooth out. ‘Concern’. But v4 says ‘weep’. </a:t>
            </a:r>
          </a:p>
          <a:p>
            <a:endParaRPr lang="en-GB" dirty="0"/>
          </a:p>
          <a:p>
            <a:r>
              <a:rPr lang="en-GB" dirty="0"/>
              <a:t>Reflects something deep in the heart of God. John 17. Jesus wept. </a:t>
            </a:r>
          </a:p>
          <a:p>
            <a:endParaRPr lang="en-GB" dirty="0"/>
          </a:p>
          <a:p>
            <a:r>
              <a:rPr lang="en-GB" b="1" dirty="0"/>
              <a:t>William Booth, SA. Tough district. Tough city. Broken walls. All our plans have fallen through, it’s just not working. ‘Try tears’. </a:t>
            </a:r>
          </a:p>
          <a:p>
            <a:endParaRPr lang="en-GB" dirty="0"/>
          </a:p>
          <a:p>
            <a:r>
              <a:rPr lang="en-GB" dirty="0"/>
              <a:t>Broken heart. Tears. </a:t>
            </a:r>
          </a:p>
          <a:p>
            <a:r>
              <a:rPr lang="en-GB" dirty="0"/>
              <a:t>We are deeply moved at our own concerns. Do we weep because in church and in wider society the wall is broken. </a:t>
            </a:r>
          </a:p>
        </p:txBody>
      </p:sp>
      <p:sp>
        <p:nvSpPr>
          <p:cNvPr id="4" name="Slide Number Placeholder 3"/>
          <p:cNvSpPr>
            <a:spLocks noGrp="1"/>
          </p:cNvSpPr>
          <p:nvPr>
            <p:ph type="sldNum" sz="quarter" idx="10"/>
          </p:nvPr>
        </p:nvSpPr>
        <p:spPr/>
        <p:txBody>
          <a:bodyPr/>
          <a:lstStyle/>
          <a:p>
            <a:fld id="{3A555544-DC36-4EF2-A54C-630B528266D6}" type="slidenum">
              <a:rPr lang="en-GB" smtClean="0"/>
              <a:t>5</a:t>
            </a:fld>
            <a:endParaRPr lang="en-GB"/>
          </a:p>
        </p:txBody>
      </p:sp>
    </p:spTree>
    <p:extLst>
      <p:ext uri="{BB962C8B-B14F-4D97-AF65-F5344CB8AC3E}">
        <p14:creationId xmlns:p14="http://schemas.microsoft.com/office/powerpoint/2010/main" val="2257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turns to prayer. </a:t>
            </a:r>
          </a:p>
          <a:p>
            <a:r>
              <a:rPr lang="en-GB" dirty="0"/>
              <a:t>Remember the question, ‘How does the work of God get done?’ </a:t>
            </a:r>
          </a:p>
          <a:p>
            <a:r>
              <a:rPr lang="en-GB" dirty="0"/>
              <a:t>Notice the order, weeping, praying…</a:t>
            </a:r>
          </a:p>
          <a:p>
            <a:endParaRPr lang="en-GB" dirty="0"/>
          </a:p>
          <a:p>
            <a:r>
              <a:rPr lang="en-GB" dirty="0"/>
              <a:t>Not plan of action, then prayer; not even weeping then plan of action. Weeping, prayer, then action (which is covered by prayer)</a:t>
            </a:r>
          </a:p>
          <a:p>
            <a:endParaRPr lang="en-GB" dirty="0"/>
          </a:p>
          <a:p>
            <a:r>
              <a:rPr lang="en-GB" dirty="0"/>
              <a:t>Our first thought is do something. We plan and strategize. Nehemiah’s first thoughts are weeping and prayer. </a:t>
            </a:r>
          </a:p>
          <a:p>
            <a:endParaRPr lang="en-GB" dirty="0"/>
          </a:p>
          <a:p>
            <a:r>
              <a:rPr lang="en-GB" dirty="0"/>
              <a:t>There is much action and very clear strategies and leadership as the book unfolds. That is not the place to start. </a:t>
            </a:r>
          </a:p>
        </p:txBody>
      </p:sp>
      <p:sp>
        <p:nvSpPr>
          <p:cNvPr id="4" name="Slide Number Placeholder 3"/>
          <p:cNvSpPr>
            <a:spLocks noGrp="1"/>
          </p:cNvSpPr>
          <p:nvPr>
            <p:ph type="sldNum" sz="quarter" idx="10"/>
          </p:nvPr>
        </p:nvSpPr>
        <p:spPr/>
        <p:txBody>
          <a:bodyPr/>
          <a:lstStyle/>
          <a:p>
            <a:fld id="{3A555544-DC36-4EF2-A54C-630B528266D6}" type="slidenum">
              <a:rPr lang="en-GB" smtClean="0"/>
              <a:t>6</a:t>
            </a:fld>
            <a:endParaRPr lang="en-GB"/>
          </a:p>
        </p:txBody>
      </p:sp>
    </p:spTree>
    <p:extLst>
      <p:ext uri="{BB962C8B-B14F-4D97-AF65-F5344CB8AC3E}">
        <p14:creationId xmlns:p14="http://schemas.microsoft.com/office/powerpoint/2010/main" val="8575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prayer week soon after I arrived. </a:t>
            </a:r>
          </a:p>
          <a:p>
            <a:endParaRPr lang="en-GB" dirty="0"/>
          </a:p>
          <a:p>
            <a:r>
              <a:rPr lang="en-GB" dirty="0"/>
              <a:t>A new one w/c 13 May. Encourage you to commit.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Thy Kingdom Come is a global initiative. Begun by the Archbishops of Canterbury and York. Now global and interchurch.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We’ll be using their resources for prayer stations etc. </a:t>
            </a:r>
          </a:p>
          <a:p>
            <a:endParaRPr lang="en-GB" dirty="0"/>
          </a:p>
        </p:txBody>
      </p:sp>
      <p:sp>
        <p:nvSpPr>
          <p:cNvPr id="4" name="Slide Number Placeholder 3"/>
          <p:cNvSpPr>
            <a:spLocks noGrp="1"/>
          </p:cNvSpPr>
          <p:nvPr>
            <p:ph type="sldNum" sz="quarter" idx="10"/>
          </p:nvPr>
        </p:nvSpPr>
        <p:spPr/>
        <p:txBody>
          <a:bodyPr/>
          <a:lstStyle/>
          <a:p>
            <a:fld id="{3A555544-DC36-4EF2-A54C-630B528266D6}" type="slidenum">
              <a:rPr lang="en-GB" smtClean="0"/>
              <a:t>7</a:t>
            </a:fld>
            <a:endParaRPr lang="en-GB"/>
          </a:p>
        </p:txBody>
      </p:sp>
    </p:spTree>
    <p:extLst>
      <p:ext uri="{BB962C8B-B14F-4D97-AF65-F5344CB8AC3E}">
        <p14:creationId xmlns:p14="http://schemas.microsoft.com/office/powerpoint/2010/main" val="266974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Only God can do it (v5 v11)</a:t>
            </a:r>
          </a:p>
          <a:p>
            <a:r>
              <a:rPr lang="en-GB" b="0" dirty="0"/>
              <a:t>Putting your faith in God in this impossible situation. </a:t>
            </a:r>
          </a:p>
          <a:p>
            <a:endParaRPr lang="en-GB" b="0" dirty="0"/>
          </a:p>
          <a:p>
            <a:r>
              <a:rPr lang="en-GB" b="0" dirty="0"/>
              <a:t>Wallace Benn story of a bike. I really want that. If I mortgage my pocket money, by the time I’ve got enough to buy the bike I’ll be too old to enjoy it. The only way this will work is if you just buy it for me. </a:t>
            </a:r>
          </a:p>
          <a:p>
            <a:r>
              <a:rPr lang="en-GB" b="0" dirty="0"/>
              <a:t>The only way anything’s going to happen is if God does this. </a:t>
            </a:r>
          </a:p>
          <a:p>
            <a:endParaRPr lang="en-GB" b="0" dirty="0"/>
          </a:p>
          <a:p>
            <a:r>
              <a:rPr lang="en-GB" b="0" dirty="0"/>
              <a:t>It’s even worse than this passage on its own suggests. </a:t>
            </a:r>
          </a:p>
          <a:p>
            <a:r>
              <a:rPr lang="en-GB" b="0" dirty="0"/>
              <a:t>Ezra 4. The wall building was stopped by Artaxerxes. It’s Artaxerxes again. He’s going to be going to the same King who stopped it before. </a:t>
            </a:r>
          </a:p>
          <a:p>
            <a:endParaRPr lang="en-GB" b="0" dirty="0"/>
          </a:p>
          <a:p>
            <a:r>
              <a:rPr lang="en-GB" b="0" dirty="0"/>
              <a:t>But God is sovereign and the King is only a man. </a:t>
            </a:r>
          </a:p>
          <a:p>
            <a:endParaRPr lang="en-GB" b="1" dirty="0"/>
          </a:p>
          <a:p>
            <a:r>
              <a:rPr lang="en-GB" b="1" dirty="0"/>
              <a:t>Confession (vv6-7)</a:t>
            </a:r>
          </a:p>
          <a:p>
            <a:r>
              <a:rPr lang="en-GB" dirty="0"/>
              <a:t>He puts himself with the people. </a:t>
            </a:r>
          </a:p>
          <a:p>
            <a:r>
              <a:rPr lang="en-GB" dirty="0"/>
              <a:t>We confess our cold heartedness, our half-heartedness, we stand together. </a:t>
            </a:r>
          </a:p>
          <a:p>
            <a:endParaRPr lang="en-GB" dirty="0"/>
          </a:p>
          <a:p>
            <a:r>
              <a:rPr lang="en-GB" b="1" dirty="0"/>
              <a:t>‘Pleading God’s promises’ (vv8-9)</a:t>
            </a:r>
          </a:p>
          <a:p>
            <a:r>
              <a:rPr lang="en-GB" dirty="0"/>
              <a:t>God seems to love it when we do this. </a:t>
            </a:r>
          </a:p>
          <a:p>
            <a:r>
              <a:rPr lang="en-GB" dirty="0"/>
              <a:t>The Scriptures are full of such prayers. </a:t>
            </a:r>
          </a:p>
          <a:p>
            <a:r>
              <a:rPr lang="en-GB" dirty="0"/>
              <a:t>Know God’s will and pray it. We know God’s will through the Scriptures. </a:t>
            </a:r>
          </a:p>
          <a:p>
            <a:endParaRPr lang="en-GB" dirty="0"/>
          </a:p>
          <a:p>
            <a:r>
              <a:rPr lang="en-GB" b="1" dirty="0"/>
              <a:t>Waiting for the answer (1.1 cf. 2.1)</a:t>
            </a:r>
          </a:p>
          <a:p>
            <a:r>
              <a:rPr lang="en-GB" dirty="0"/>
              <a:t>There is at least a four month gap. Kislev and Nisan. </a:t>
            </a:r>
          </a:p>
          <a:p>
            <a:r>
              <a:rPr lang="en-GB" dirty="0"/>
              <a:t>Why? It’s a big question. Unanswered prayer. We don’t have all the answers this side of heaven. Sometimes we ask for the wrong things, sometimes the answers no. But here the answer is yes. Nehemiah is God’s man. Why this time delay?</a:t>
            </a:r>
          </a:p>
          <a:p>
            <a:r>
              <a:rPr lang="en-GB" dirty="0"/>
              <a:t>God wants to do something not only through Nehemiah, but in Nehemiah. </a:t>
            </a:r>
          </a:p>
          <a:p>
            <a:endParaRPr lang="en-GB" dirty="0"/>
          </a:p>
          <a:p>
            <a:r>
              <a:rPr lang="en-GB" dirty="0"/>
              <a:t>God wants to do something through us. God wants to do something in us. </a:t>
            </a:r>
          </a:p>
          <a:p>
            <a:endParaRPr lang="en-GB" dirty="0"/>
          </a:p>
          <a:p>
            <a:r>
              <a:rPr lang="en-GB" dirty="0"/>
              <a:t>God truly uses prayer to change things. But he also wants to change us. </a:t>
            </a:r>
          </a:p>
          <a:p>
            <a:endParaRPr lang="en-GB" dirty="0"/>
          </a:p>
        </p:txBody>
      </p:sp>
      <p:sp>
        <p:nvSpPr>
          <p:cNvPr id="4" name="Slide Number Placeholder 3"/>
          <p:cNvSpPr>
            <a:spLocks noGrp="1"/>
          </p:cNvSpPr>
          <p:nvPr>
            <p:ph type="sldNum" sz="quarter" idx="10"/>
          </p:nvPr>
        </p:nvSpPr>
        <p:spPr/>
        <p:txBody>
          <a:bodyPr/>
          <a:lstStyle/>
          <a:p>
            <a:fld id="{3A555544-DC36-4EF2-A54C-630B528266D6}" type="slidenum">
              <a:rPr lang="en-GB" smtClean="0"/>
              <a:t>8</a:t>
            </a:fld>
            <a:endParaRPr lang="en-GB"/>
          </a:p>
        </p:txBody>
      </p:sp>
    </p:spTree>
    <p:extLst>
      <p:ext uri="{BB962C8B-B14F-4D97-AF65-F5344CB8AC3E}">
        <p14:creationId xmlns:p14="http://schemas.microsoft.com/office/powerpoint/2010/main" val="1620048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Prayer is dangerous. </a:t>
            </a:r>
          </a:p>
          <a:p>
            <a:r>
              <a:rPr lang="en-GB" dirty="0"/>
              <a:t>Nehemiah recognised that God wanted him to be the answer. God was going to use him. </a:t>
            </a:r>
          </a:p>
          <a:p>
            <a:endParaRPr lang="en-GB" dirty="0"/>
          </a:p>
          <a:p>
            <a:r>
              <a:rPr lang="en-GB" dirty="0"/>
              <a:t>Broken wall. 0.85%. God calls us to pray. God calls us to act. </a:t>
            </a:r>
          </a:p>
        </p:txBody>
      </p:sp>
      <p:sp>
        <p:nvSpPr>
          <p:cNvPr id="4" name="Slide Number Placeholder 3"/>
          <p:cNvSpPr>
            <a:spLocks noGrp="1"/>
          </p:cNvSpPr>
          <p:nvPr>
            <p:ph type="sldNum" sz="quarter" idx="10"/>
          </p:nvPr>
        </p:nvSpPr>
        <p:spPr/>
        <p:txBody>
          <a:bodyPr/>
          <a:lstStyle/>
          <a:p>
            <a:fld id="{3A555544-DC36-4EF2-A54C-630B528266D6}" type="slidenum">
              <a:rPr lang="en-GB" smtClean="0"/>
              <a:t>9</a:t>
            </a:fld>
            <a:endParaRPr lang="en-GB"/>
          </a:p>
        </p:txBody>
      </p:sp>
    </p:spTree>
    <p:extLst>
      <p:ext uri="{BB962C8B-B14F-4D97-AF65-F5344CB8AC3E}">
        <p14:creationId xmlns:p14="http://schemas.microsoft.com/office/powerpoint/2010/main" val="247395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4/26/2018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p:txBody>
          <a:bodyPr/>
          <a:lstStyle/>
          <a:p>
            <a:endParaRPr lang="en-GB" dirty="0"/>
          </a:p>
        </p:txBody>
      </p:sp>
      <p:pic>
        <p:nvPicPr>
          <p:cNvPr id="6" name="Picture 5">
            <a:extLst>
              <a:ext uri="{FF2B5EF4-FFF2-40B4-BE49-F238E27FC236}">
                <a16:creationId xmlns:a16="http://schemas.microsoft.com/office/drawing/2014/main" id="{F8891BA8-F051-4E16-A3B6-EF17EAA25F3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8000" contrast="15000"/>
                    </a14:imgEffect>
                  </a14:imgLayer>
                </a14:imgProps>
              </a:ext>
            </a:extLst>
          </a:blip>
          <a:stretch>
            <a:fillRect/>
          </a:stretch>
        </p:blipFill>
        <p:spPr>
          <a:xfrm>
            <a:off x="1071824" y="0"/>
            <a:ext cx="10048352" cy="6858000"/>
          </a:xfrm>
          <a:prstGeom prst="rect">
            <a:avLst/>
          </a:prstGeom>
        </p:spPr>
      </p:pic>
    </p:spTree>
    <p:extLst>
      <p:ext uri="{BB962C8B-B14F-4D97-AF65-F5344CB8AC3E}">
        <p14:creationId xmlns:p14="http://schemas.microsoft.com/office/powerpoint/2010/main" val="403193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p:txBody>
          <a:bodyPr/>
          <a:lstStyle/>
          <a:p>
            <a:endParaRPr lang="en-GB" dirty="0"/>
          </a:p>
        </p:txBody>
      </p:sp>
      <p:pic>
        <p:nvPicPr>
          <p:cNvPr id="6" name="Picture 5">
            <a:extLst>
              <a:ext uri="{FF2B5EF4-FFF2-40B4-BE49-F238E27FC236}">
                <a16:creationId xmlns:a16="http://schemas.microsoft.com/office/drawing/2014/main" id="{F8891BA8-F051-4E16-A3B6-EF17EAA25F3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8000" contrast="15000"/>
                    </a14:imgEffect>
                  </a14:imgLayer>
                </a14:imgProps>
              </a:ext>
            </a:extLst>
          </a:blip>
          <a:stretch>
            <a:fillRect/>
          </a:stretch>
        </p:blipFill>
        <p:spPr>
          <a:xfrm>
            <a:off x="1071824" y="0"/>
            <a:ext cx="10048352" cy="6858000"/>
          </a:xfrm>
          <a:prstGeom prst="rect">
            <a:avLst/>
          </a:prstGeom>
        </p:spPr>
      </p:pic>
      <p:pic>
        <p:nvPicPr>
          <p:cNvPr id="4" name="Picture 3">
            <a:extLst>
              <a:ext uri="{FF2B5EF4-FFF2-40B4-BE49-F238E27FC236}">
                <a16:creationId xmlns:a16="http://schemas.microsoft.com/office/drawing/2014/main" id="{5CC1B944-5CBE-490B-9819-E1CAA0FEA196}"/>
              </a:ext>
            </a:extLst>
          </p:cNvPr>
          <p:cNvPicPr>
            <a:picLocks noChangeAspect="1"/>
          </p:cNvPicPr>
          <p:nvPr/>
        </p:nvPicPr>
        <p:blipFill>
          <a:blip r:embed="rId5"/>
          <a:stretch>
            <a:fillRect/>
          </a:stretch>
        </p:blipFill>
        <p:spPr>
          <a:xfrm>
            <a:off x="1395572" y="1536604"/>
            <a:ext cx="6574948" cy="4933360"/>
          </a:xfrm>
          <a:prstGeom prst="rect">
            <a:avLst/>
          </a:prstGeom>
        </p:spPr>
      </p:pic>
    </p:spTree>
    <p:extLst>
      <p:ext uri="{BB962C8B-B14F-4D97-AF65-F5344CB8AC3E}">
        <p14:creationId xmlns:p14="http://schemas.microsoft.com/office/powerpoint/2010/main" val="326146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7B8AA-EF3A-4C80-BD6C-EC3C16B3496D}"/>
              </a:ext>
            </a:extLst>
          </p:cNvPr>
          <p:cNvSpPr/>
          <p:nvPr/>
        </p:nvSpPr>
        <p:spPr>
          <a:xfrm>
            <a:off x="670560" y="590561"/>
            <a:ext cx="4983480" cy="4533549"/>
          </a:xfrm>
          <a:prstGeom prst="rect">
            <a:avLst/>
          </a:prstGeom>
        </p:spPr>
        <p:txBody>
          <a:bodyPr wrap="square">
            <a:spAutoFit/>
          </a:bodyPr>
          <a:lstStyle/>
          <a:p>
            <a:pPr lvl="0">
              <a:spcBef>
                <a:spcPct val="20000"/>
              </a:spcBef>
              <a:spcAft>
                <a:spcPts val="600"/>
              </a:spcAft>
              <a:buClr>
                <a:prstClr val="white"/>
              </a:buClr>
              <a:buSzPct val="80000"/>
            </a:pPr>
            <a:r>
              <a:rPr lang="en-GB" sz="3600" b="1" dirty="0"/>
              <a:t>Re:Build </a:t>
            </a:r>
          </a:p>
          <a:p>
            <a:pPr lvl="0">
              <a:spcBef>
                <a:spcPct val="20000"/>
              </a:spcBef>
              <a:spcAft>
                <a:spcPts val="600"/>
              </a:spcAft>
              <a:buClr>
                <a:prstClr val="white"/>
              </a:buClr>
              <a:buSzPct val="80000"/>
            </a:pPr>
            <a:r>
              <a:rPr lang="en-GB" sz="3600" b="1" dirty="0"/>
              <a:t>29 April Nehemiah 1. Prayer</a:t>
            </a:r>
          </a:p>
          <a:p>
            <a:pPr lvl="0">
              <a:spcBef>
                <a:spcPct val="20000"/>
              </a:spcBef>
              <a:spcAft>
                <a:spcPts val="600"/>
              </a:spcAft>
              <a:buClr>
                <a:prstClr val="white"/>
              </a:buClr>
              <a:buSzPct val="80000"/>
            </a:pPr>
            <a:r>
              <a:rPr lang="en-GB" sz="3600" b="1" dirty="0"/>
              <a:t>6 May Nehemiah 2. Action</a:t>
            </a:r>
          </a:p>
          <a:p>
            <a:pPr lvl="0">
              <a:spcBef>
                <a:spcPct val="20000"/>
              </a:spcBef>
              <a:spcAft>
                <a:spcPts val="600"/>
              </a:spcAft>
              <a:buClr>
                <a:prstClr val="white"/>
              </a:buClr>
              <a:buSzPct val="80000"/>
            </a:pPr>
            <a:r>
              <a:rPr lang="en-GB" sz="3600" b="1" dirty="0"/>
              <a:t>13 May Nehemiah 4. Perseverance </a:t>
            </a:r>
          </a:p>
        </p:txBody>
      </p:sp>
      <p:pic>
        <p:nvPicPr>
          <p:cNvPr id="5" name="Picture 4">
            <a:extLst>
              <a:ext uri="{FF2B5EF4-FFF2-40B4-BE49-F238E27FC236}">
                <a16:creationId xmlns:a16="http://schemas.microsoft.com/office/drawing/2014/main" id="{28E9F7D9-5868-40B9-A032-436ABFAB744E}"/>
              </a:ext>
            </a:extLst>
          </p:cNvPr>
          <p:cNvPicPr>
            <a:picLocks noChangeAspect="1"/>
          </p:cNvPicPr>
          <p:nvPr/>
        </p:nvPicPr>
        <p:blipFill>
          <a:blip r:embed="rId3"/>
          <a:stretch>
            <a:fillRect/>
          </a:stretch>
        </p:blipFill>
        <p:spPr>
          <a:xfrm>
            <a:off x="5793750" y="1154441"/>
            <a:ext cx="6176690" cy="4179560"/>
          </a:xfrm>
          <a:prstGeom prst="rect">
            <a:avLst/>
          </a:prstGeom>
        </p:spPr>
      </p:pic>
    </p:spTree>
    <p:extLst>
      <p:ext uri="{BB962C8B-B14F-4D97-AF65-F5344CB8AC3E}">
        <p14:creationId xmlns:p14="http://schemas.microsoft.com/office/powerpoint/2010/main" val="6059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a:xfrm>
            <a:off x="684212" y="3028370"/>
            <a:ext cx="6400800" cy="1947333"/>
          </a:xfrm>
        </p:spPr>
        <p:txBody>
          <a:bodyPr>
            <a:normAutofit/>
          </a:bodyPr>
          <a:lstStyle/>
          <a:p>
            <a:r>
              <a:rPr lang="en-GB" sz="3600" b="1" dirty="0"/>
              <a:t>The broken wall v3 </a:t>
            </a:r>
          </a:p>
        </p:txBody>
      </p:sp>
      <p:sp>
        <p:nvSpPr>
          <p:cNvPr id="4" name="Rectangle 3">
            <a:extLst>
              <a:ext uri="{FF2B5EF4-FFF2-40B4-BE49-F238E27FC236}">
                <a16:creationId xmlns:a16="http://schemas.microsoft.com/office/drawing/2014/main" id="{2053736F-9366-4932-9B10-97A0939D936D}"/>
              </a:ext>
            </a:extLst>
          </p:cNvPr>
          <p:cNvSpPr/>
          <p:nvPr/>
        </p:nvSpPr>
        <p:spPr>
          <a:xfrm>
            <a:off x="684212" y="623596"/>
            <a:ext cx="4588828" cy="2139047"/>
          </a:xfrm>
          <a:prstGeom prst="rect">
            <a:avLst/>
          </a:prstGeom>
        </p:spPr>
        <p:txBody>
          <a:bodyPr wrap="square">
            <a:spAutoFit/>
          </a:bodyPr>
          <a:lstStyle/>
          <a:p>
            <a:pPr lvl="0">
              <a:spcBef>
                <a:spcPct val="20000"/>
              </a:spcBef>
              <a:spcAft>
                <a:spcPts val="600"/>
              </a:spcAft>
              <a:buClr>
                <a:prstClr val="white"/>
              </a:buClr>
              <a:buSzPct val="80000"/>
            </a:pPr>
            <a:r>
              <a:rPr lang="en-GB" sz="4000" b="1" dirty="0">
                <a:solidFill>
                  <a:prstClr val="white"/>
                </a:solidFill>
              </a:rPr>
              <a:t>Re:Build </a:t>
            </a:r>
          </a:p>
          <a:p>
            <a:pPr lvl="0">
              <a:spcBef>
                <a:spcPct val="20000"/>
              </a:spcBef>
              <a:spcAft>
                <a:spcPts val="600"/>
              </a:spcAft>
              <a:buClr>
                <a:prstClr val="white"/>
              </a:buClr>
              <a:buSzPct val="80000"/>
            </a:pPr>
            <a:r>
              <a:rPr lang="en-GB" sz="4000" b="1" dirty="0">
                <a:solidFill>
                  <a:prstClr val="white"/>
                </a:solidFill>
              </a:rPr>
              <a:t>Nehemiah 1. Prayer</a:t>
            </a:r>
          </a:p>
        </p:txBody>
      </p:sp>
      <p:pic>
        <p:nvPicPr>
          <p:cNvPr id="5" name="Picture 4">
            <a:extLst>
              <a:ext uri="{FF2B5EF4-FFF2-40B4-BE49-F238E27FC236}">
                <a16:creationId xmlns:a16="http://schemas.microsoft.com/office/drawing/2014/main" id="{24530993-AFCB-45F0-8579-2CE1AFF3704F}"/>
              </a:ext>
            </a:extLst>
          </p:cNvPr>
          <p:cNvPicPr>
            <a:picLocks noChangeAspect="1"/>
          </p:cNvPicPr>
          <p:nvPr/>
        </p:nvPicPr>
        <p:blipFill>
          <a:blip r:embed="rId3"/>
          <a:stretch>
            <a:fillRect/>
          </a:stretch>
        </p:blipFill>
        <p:spPr>
          <a:xfrm>
            <a:off x="5074920" y="1116722"/>
            <a:ext cx="6645956" cy="4430637"/>
          </a:xfrm>
          <a:prstGeom prst="rect">
            <a:avLst/>
          </a:prstGeom>
        </p:spPr>
      </p:pic>
    </p:spTree>
    <p:extLst>
      <p:ext uri="{BB962C8B-B14F-4D97-AF65-F5344CB8AC3E}">
        <p14:creationId xmlns:p14="http://schemas.microsoft.com/office/powerpoint/2010/main" val="184738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a:xfrm>
            <a:off x="684212" y="975361"/>
            <a:ext cx="6400800" cy="4815840"/>
          </a:xfrm>
        </p:spPr>
        <p:txBody>
          <a:bodyPr>
            <a:normAutofit/>
          </a:bodyPr>
          <a:lstStyle/>
          <a:p>
            <a:r>
              <a:rPr lang="en-GB" sz="3600" b="1" dirty="0">
                <a:solidFill>
                  <a:schemeClr val="tx1"/>
                </a:solidFill>
              </a:rPr>
              <a:t>How does the work of God get done? </a:t>
            </a:r>
          </a:p>
          <a:p>
            <a:endParaRPr lang="en-GB" sz="3600" b="1" dirty="0">
              <a:solidFill>
                <a:schemeClr val="tx1"/>
              </a:solidFill>
            </a:endParaRPr>
          </a:p>
          <a:p>
            <a:r>
              <a:rPr lang="en-GB" sz="3600" b="1" dirty="0">
                <a:solidFill>
                  <a:schemeClr val="tx1"/>
                </a:solidFill>
              </a:rPr>
              <a:t>1. Weeping (v4) </a:t>
            </a:r>
          </a:p>
        </p:txBody>
      </p:sp>
      <p:pic>
        <p:nvPicPr>
          <p:cNvPr id="4" name="Picture 3">
            <a:extLst>
              <a:ext uri="{FF2B5EF4-FFF2-40B4-BE49-F238E27FC236}">
                <a16:creationId xmlns:a16="http://schemas.microsoft.com/office/drawing/2014/main" id="{22C3A009-6213-40A5-8300-2F8469517B09}"/>
              </a:ext>
            </a:extLst>
          </p:cNvPr>
          <p:cNvPicPr>
            <a:picLocks noChangeAspect="1"/>
          </p:cNvPicPr>
          <p:nvPr/>
        </p:nvPicPr>
        <p:blipFill>
          <a:blip r:embed="rId3"/>
          <a:stretch>
            <a:fillRect/>
          </a:stretch>
        </p:blipFill>
        <p:spPr>
          <a:xfrm>
            <a:off x="4450080" y="1819444"/>
            <a:ext cx="6823116" cy="4545901"/>
          </a:xfrm>
          <a:prstGeom prst="rect">
            <a:avLst/>
          </a:prstGeom>
        </p:spPr>
      </p:pic>
    </p:spTree>
    <p:extLst>
      <p:ext uri="{BB962C8B-B14F-4D97-AF65-F5344CB8AC3E}">
        <p14:creationId xmlns:p14="http://schemas.microsoft.com/office/powerpoint/2010/main" val="204073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a:xfrm>
            <a:off x="684212" y="1371601"/>
            <a:ext cx="6400800" cy="4419600"/>
          </a:xfrm>
        </p:spPr>
        <p:txBody>
          <a:bodyPr>
            <a:normAutofit/>
          </a:bodyPr>
          <a:lstStyle/>
          <a:p>
            <a:r>
              <a:rPr lang="en-GB" sz="3600" b="1" dirty="0">
                <a:solidFill>
                  <a:schemeClr val="tx1"/>
                </a:solidFill>
              </a:rPr>
              <a:t>Praying vv4-11 </a:t>
            </a:r>
          </a:p>
        </p:txBody>
      </p:sp>
      <p:pic>
        <p:nvPicPr>
          <p:cNvPr id="4" name="Picture 3">
            <a:extLst>
              <a:ext uri="{FF2B5EF4-FFF2-40B4-BE49-F238E27FC236}">
                <a16:creationId xmlns:a16="http://schemas.microsoft.com/office/drawing/2014/main" id="{2960C1B1-6E9E-4061-A304-A8446EBAAC74}"/>
              </a:ext>
            </a:extLst>
          </p:cNvPr>
          <p:cNvPicPr>
            <a:picLocks noChangeAspect="1"/>
          </p:cNvPicPr>
          <p:nvPr/>
        </p:nvPicPr>
        <p:blipFill>
          <a:blip r:embed="rId3"/>
          <a:stretch>
            <a:fillRect/>
          </a:stretch>
        </p:blipFill>
        <p:spPr>
          <a:xfrm>
            <a:off x="1884362" y="2057401"/>
            <a:ext cx="8204518" cy="4167374"/>
          </a:xfrm>
          <a:prstGeom prst="rect">
            <a:avLst/>
          </a:prstGeom>
        </p:spPr>
      </p:pic>
    </p:spTree>
    <p:extLst>
      <p:ext uri="{BB962C8B-B14F-4D97-AF65-F5344CB8AC3E}">
        <p14:creationId xmlns:p14="http://schemas.microsoft.com/office/powerpoint/2010/main" val="310613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a:xfrm>
            <a:off x="684212" y="1371601"/>
            <a:ext cx="6400800" cy="4419600"/>
          </a:xfrm>
        </p:spPr>
        <p:txBody>
          <a:bodyPr>
            <a:normAutofit/>
          </a:bodyPr>
          <a:lstStyle/>
          <a:p>
            <a:r>
              <a:rPr lang="en-GB" sz="3600" b="1" dirty="0">
                <a:solidFill>
                  <a:schemeClr val="tx1"/>
                </a:solidFill>
              </a:rPr>
              <a:t> </a:t>
            </a:r>
          </a:p>
        </p:txBody>
      </p:sp>
      <p:pic>
        <p:nvPicPr>
          <p:cNvPr id="8" name="Picture 7">
            <a:extLst>
              <a:ext uri="{FF2B5EF4-FFF2-40B4-BE49-F238E27FC236}">
                <a16:creationId xmlns:a16="http://schemas.microsoft.com/office/drawing/2014/main" id="{EBC5A244-8C12-4096-B969-B5D532F3EDEC}"/>
              </a:ext>
            </a:extLst>
          </p:cNvPr>
          <p:cNvPicPr>
            <a:picLocks noChangeAspect="1"/>
          </p:cNvPicPr>
          <p:nvPr/>
        </p:nvPicPr>
        <p:blipFill>
          <a:blip r:embed="rId3"/>
          <a:stretch>
            <a:fillRect/>
          </a:stretch>
        </p:blipFill>
        <p:spPr>
          <a:xfrm>
            <a:off x="4838064" y="401217"/>
            <a:ext cx="6962775" cy="3457575"/>
          </a:xfrm>
          <a:prstGeom prst="rect">
            <a:avLst/>
          </a:prstGeom>
        </p:spPr>
      </p:pic>
      <p:sp>
        <p:nvSpPr>
          <p:cNvPr id="9" name="Rectangle 8">
            <a:extLst>
              <a:ext uri="{FF2B5EF4-FFF2-40B4-BE49-F238E27FC236}">
                <a16:creationId xmlns:a16="http://schemas.microsoft.com/office/drawing/2014/main" id="{203FC76B-AFC1-44B0-929E-8392F3092687}"/>
              </a:ext>
            </a:extLst>
          </p:cNvPr>
          <p:cNvSpPr/>
          <p:nvPr/>
        </p:nvSpPr>
        <p:spPr>
          <a:xfrm>
            <a:off x="684212" y="1645921"/>
            <a:ext cx="7211319" cy="5650778"/>
          </a:xfrm>
          <a:prstGeom prst="rect">
            <a:avLst/>
          </a:prstGeom>
        </p:spPr>
        <p:txBody>
          <a:bodyPr wrap="square">
            <a:spAutoFit/>
          </a:bodyPr>
          <a:lstStyle/>
          <a:p>
            <a:pPr lvl="0">
              <a:spcBef>
                <a:spcPct val="20000"/>
              </a:spcBef>
              <a:spcAft>
                <a:spcPts val="600"/>
              </a:spcAft>
              <a:buClr>
                <a:prstClr val="white"/>
              </a:buClr>
              <a:buSzPct val="80000"/>
            </a:pPr>
            <a:r>
              <a:rPr lang="en-GB" sz="3600" b="1" dirty="0">
                <a:solidFill>
                  <a:prstClr val="white"/>
                </a:solidFill>
              </a:rPr>
              <a:t>Praying</a:t>
            </a:r>
          </a:p>
          <a:p>
            <a:pPr lvl="0">
              <a:spcBef>
                <a:spcPct val="20000"/>
              </a:spcBef>
              <a:spcAft>
                <a:spcPts val="600"/>
              </a:spcAft>
              <a:buClr>
                <a:prstClr val="white"/>
              </a:buClr>
              <a:buSzPct val="80000"/>
            </a:pPr>
            <a:r>
              <a:rPr lang="en-GB" sz="3600" b="1" dirty="0">
                <a:solidFill>
                  <a:prstClr val="white"/>
                </a:solidFill>
              </a:rPr>
              <a:t>10 May - 20 May</a:t>
            </a:r>
          </a:p>
          <a:p>
            <a:pPr lvl="0">
              <a:spcBef>
                <a:spcPct val="20000"/>
              </a:spcBef>
              <a:spcAft>
                <a:spcPts val="600"/>
              </a:spcAft>
              <a:buClr>
                <a:prstClr val="white"/>
              </a:buClr>
              <a:buSzPct val="80000"/>
            </a:pPr>
            <a:r>
              <a:rPr lang="en-GB" sz="3600" b="1" dirty="0">
                <a:solidFill>
                  <a:prstClr val="white"/>
                </a:solidFill>
              </a:rPr>
              <a:t>Prayer room</a:t>
            </a:r>
          </a:p>
          <a:p>
            <a:pPr lvl="0">
              <a:spcBef>
                <a:spcPct val="20000"/>
              </a:spcBef>
              <a:spcAft>
                <a:spcPts val="600"/>
              </a:spcAft>
              <a:buClr>
                <a:prstClr val="white"/>
              </a:buClr>
              <a:buSzPct val="80000"/>
            </a:pPr>
            <a:r>
              <a:rPr lang="en-GB" sz="3600" b="1" dirty="0">
                <a:solidFill>
                  <a:prstClr val="white"/>
                </a:solidFill>
              </a:rPr>
              <a:t>Friday / Saturday night of prayer (11-12)</a:t>
            </a:r>
          </a:p>
          <a:p>
            <a:pPr lvl="0">
              <a:spcBef>
                <a:spcPct val="20000"/>
              </a:spcBef>
              <a:spcAft>
                <a:spcPts val="600"/>
              </a:spcAft>
              <a:buClr>
                <a:prstClr val="white"/>
              </a:buClr>
              <a:buSzPct val="80000"/>
            </a:pPr>
            <a:r>
              <a:rPr lang="en-GB" sz="3600" b="1" dirty="0">
                <a:solidFill>
                  <a:prstClr val="white"/>
                </a:solidFill>
              </a:rPr>
              <a:t>Ascension Day worship (10)</a:t>
            </a:r>
          </a:p>
          <a:p>
            <a:pPr lvl="0">
              <a:spcBef>
                <a:spcPct val="20000"/>
              </a:spcBef>
              <a:spcAft>
                <a:spcPts val="600"/>
              </a:spcAft>
              <a:buClr>
                <a:prstClr val="white"/>
              </a:buClr>
              <a:buSzPct val="80000"/>
            </a:pPr>
            <a:endParaRPr lang="en-GB" sz="3600" b="1" dirty="0">
              <a:solidFill>
                <a:prstClr val="white"/>
              </a:solidFill>
            </a:endParaRPr>
          </a:p>
          <a:p>
            <a:pPr lvl="0">
              <a:spcBef>
                <a:spcPct val="20000"/>
              </a:spcBef>
              <a:spcAft>
                <a:spcPts val="600"/>
              </a:spcAft>
              <a:buClr>
                <a:prstClr val="white"/>
              </a:buClr>
              <a:buSzPct val="80000"/>
            </a:pPr>
            <a:endParaRPr lang="en-GB" sz="3600" b="1" dirty="0">
              <a:solidFill>
                <a:prstClr val="white"/>
              </a:solidFill>
            </a:endParaRPr>
          </a:p>
        </p:txBody>
      </p:sp>
    </p:spTree>
    <p:extLst>
      <p:ext uri="{BB962C8B-B14F-4D97-AF65-F5344CB8AC3E}">
        <p14:creationId xmlns:p14="http://schemas.microsoft.com/office/powerpoint/2010/main" val="327763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5BD38A-5211-4F99-8671-6F25B7F977E5}"/>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13072" y="233800"/>
            <a:ext cx="3696928" cy="2462212"/>
          </a:xfrm>
          <a:prstGeom prst="rect">
            <a:avLst/>
          </a:prstGeom>
        </p:spPr>
      </p:pic>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a:xfrm>
            <a:off x="2468880" y="1661160"/>
            <a:ext cx="9372600" cy="4678680"/>
          </a:xfrm>
        </p:spPr>
        <p:txBody>
          <a:bodyPr>
            <a:normAutofit/>
          </a:bodyPr>
          <a:lstStyle/>
          <a:p>
            <a:r>
              <a:rPr lang="en-GB" sz="4000" b="1" dirty="0">
                <a:solidFill>
                  <a:schemeClr val="tx1"/>
                </a:solidFill>
              </a:rPr>
              <a:t>Only God can do it (v5)</a:t>
            </a:r>
          </a:p>
          <a:p>
            <a:r>
              <a:rPr lang="en-GB" sz="4000" b="1" dirty="0">
                <a:solidFill>
                  <a:schemeClr val="tx1"/>
                </a:solidFill>
              </a:rPr>
              <a:t>Confession (vv6-7)</a:t>
            </a:r>
          </a:p>
          <a:p>
            <a:r>
              <a:rPr lang="en-GB" sz="4000" b="1" dirty="0">
                <a:solidFill>
                  <a:schemeClr val="tx1"/>
                </a:solidFill>
              </a:rPr>
              <a:t>‘Pleading God’s promises’ (vv8-9)</a:t>
            </a:r>
          </a:p>
          <a:p>
            <a:r>
              <a:rPr lang="en-GB" sz="4000" b="1" dirty="0">
                <a:solidFill>
                  <a:schemeClr val="tx1"/>
                </a:solidFill>
              </a:rPr>
              <a:t>Waiting for the answer (1.1 cf. 2.1)</a:t>
            </a:r>
          </a:p>
          <a:p>
            <a:r>
              <a:rPr lang="en-GB" sz="3600" b="1" dirty="0">
                <a:solidFill>
                  <a:schemeClr val="tx1"/>
                </a:solidFill>
              </a:rPr>
              <a:t> </a:t>
            </a:r>
          </a:p>
        </p:txBody>
      </p:sp>
    </p:spTree>
    <p:extLst>
      <p:ext uri="{BB962C8B-B14F-4D97-AF65-F5344CB8AC3E}">
        <p14:creationId xmlns:p14="http://schemas.microsoft.com/office/powerpoint/2010/main" val="143635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a:xfrm>
            <a:off x="684212" y="1371601"/>
            <a:ext cx="6400800" cy="4419600"/>
          </a:xfrm>
        </p:spPr>
        <p:txBody>
          <a:bodyPr>
            <a:normAutofit/>
          </a:bodyPr>
          <a:lstStyle/>
          <a:p>
            <a:r>
              <a:rPr lang="en-GB" sz="3600" b="1" dirty="0">
                <a:solidFill>
                  <a:schemeClr val="tx1"/>
                </a:solidFill>
              </a:rPr>
              <a:t>Acting (v11)</a:t>
            </a:r>
          </a:p>
        </p:txBody>
      </p:sp>
      <p:pic>
        <p:nvPicPr>
          <p:cNvPr id="5" name="Picture 4">
            <a:extLst>
              <a:ext uri="{FF2B5EF4-FFF2-40B4-BE49-F238E27FC236}">
                <a16:creationId xmlns:a16="http://schemas.microsoft.com/office/drawing/2014/main" id="{03164840-E444-4453-920D-0E909B8ADCC3}"/>
              </a:ext>
            </a:extLst>
          </p:cNvPr>
          <p:cNvPicPr>
            <a:picLocks noChangeAspect="1"/>
          </p:cNvPicPr>
          <p:nvPr/>
        </p:nvPicPr>
        <p:blipFill>
          <a:blip r:embed="rId3"/>
          <a:stretch>
            <a:fillRect/>
          </a:stretch>
        </p:blipFill>
        <p:spPr>
          <a:xfrm>
            <a:off x="4157560" y="892941"/>
            <a:ext cx="7455105" cy="4968240"/>
          </a:xfrm>
          <a:prstGeom prst="rect">
            <a:avLst/>
          </a:prstGeom>
        </p:spPr>
      </p:pic>
    </p:spTree>
    <p:extLst>
      <p:ext uri="{BB962C8B-B14F-4D97-AF65-F5344CB8AC3E}">
        <p14:creationId xmlns:p14="http://schemas.microsoft.com/office/powerpoint/2010/main" val="269359707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2" ma:contentTypeDescription="Create a new document." ma:contentTypeScope="" ma:versionID="1468fcb82bb5268525ff571f90944706">
  <xsd:schema xmlns:xsd="http://www.w3.org/2001/XMLSchema" xmlns:xs="http://www.w3.org/2001/XMLSchema" xmlns:p="http://schemas.microsoft.com/office/2006/metadata/properties" xmlns:ns2="8145bb1d-ca89-48f5-8a03-ec3f69990983" targetNamespace="http://schemas.microsoft.com/office/2006/metadata/properties" ma:root="true" ma:fieldsID="f1fa78687279a4a642475865b6c74f3f" ns2:_="">
    <xsd:import namespace="8145bb1d-ca89-48f5-8a03-ec3f6999098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3FE309-720D-4C47-9B95-461FC3A5C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74D401-4E83-47CB-B225-DAB6FEF74771}">
  <ds:schemaRefs>
    <ds:schemaRef ds:uri="http://schemas.microsoft.com/sharepoint/v3/contenttype/forms"/>
  </ds:schemaRefs>
</ds:datastoreItem>
</file>

<file path=customXml/itemProps3.xml><?xml version="1.0" encoding="utf-8"?>
<ds:datastoreItem xmlns:ds="http://schemas.openxmlformats.org/officeDocument/2006/customXml" ds:itemID="{DA28BD12-2B25-4A19-94FD-38F884811CC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145bb1d-ca89-48f5-8a03-ec3f6999098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4365</TotalTime>
  <Words>1506</Words>
  <Application>Microsoft Office PowerPoint</Application>
  <PresentationFormat>Widescreen</PresentationFormat>
  <Paragraphs>145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Century Gothic</vt:lpstr>
      <vt:lpstr>Wingdings 3</vt:lpstr>
      <vt:lpstr>Slice</vt:lpstr>
      <vt:lpstr>  </vt:lpstr>
      <vt:lpstr>  </vt:lpstr>
      <vt:lpstr>PowerPoint Presentation</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Glory on the mountain; glory in the valley</dc:title>
  <dc:creator>Peter Morden</dc:creator>
  <cp:lastModifiedBy>Peter Morden</cp:lastModifiedBy>
  <cp:revision>43</cp:revision>
  <cp:lastPrinted>2018-04-29T08:15:21Z</cp:lastPrinted>
  <dcterms:created xsi:type="dcterms:W3CDTF">2017-09-09T11:25:19Z</dcterms:created>
  <dcterms:modified xsi:type="dcterms:W3CDTF">2018-04-29T08:24:14Z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0x01010032F2F3698D71DB40B9309D265380E61A</vt:lpwstr>
  </property>
</Properties>
</file>