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8" r:id="rId2"/>
    <p:sldId id="293" r:id="rId3"/>
    <p:sldId id="296" r:id="rId4"/>
    <p:sldId id="297" r:id="rId5"/>
    <p:sldId id="294" r:id="rId6"/>
    <p:sldId id="298" r:id="rId7"/>
    <p:sldId id="295" r:id="rId8"/>
    <p:sldId id="287" r:id="rId9"/>
    <p:sldId id="288" r:id="rId10"/>
    <p:sldId id="290" r:id="rId11"/>
    <p:sldId id="289" r:id="rId12"/>
    <p:sldId id="283" r:id="rId13"/>
    <p:sldId id="286" r:id="rId14"/>
    <p:sldId id="291" r:id="rId15"/>
    <p:sldId id="292"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3"/>
    <a:srgbClr val="96B8DD"/>
    <a:srgbClr val="4BCCFF"/>
    <a:srgbClr val="00B7E2"/>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FC6D8-5224-465C-9A2C-534015A6B60C}" type="datetimeFigureOut">
              <a:rPr lang="en-GB" smtClean="0"/>
              <a:t>17/09/2017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32A1C-AD27-4152-B075-E65589C06599}" type="slidenum">
              <a:rPr lang="en-GB" smtClean="0"/>
              <a:t>‹#›</a:t>
            </a:fld>
            <a:endParaRPr lang="en-GB"/>
          </a:p>
        </p:txBody>
      </p:sp>
    </p:spTree>
    <p:extLst>
      <p:ext uri="{BB962C8B-B14F-4D97-AF65-F5344CB8AC3E}">
        <p14:creationId xmlns:p14="http://schemas.microsoft.com/office/powerpoint/2010/main" val="1431773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A494DBA-2AEA-43BF-9A16-2B8F3E46AF79}" type="datetimeFigureOut">
              <a:rPr lang="en-GB" smtClean="0"/>
              <a:t>17/09/2017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2D4FB-DADC-469E-BD6B-9654C1C7C820}" type="slidenum">
              <a:rPr lang="en-GB" smtClean="0"/>
              <a:t>‹#›</a:t>
            </a:fld>
            <a:endParaRPr lang="en-GB"/>
          </a:p>
        </p:txBody>
      </p:sp>
    </p:spTree>
    <p:extLst>
      <p:ext uri="{BB962C8B-B14F-4D97-AF65-F5344CB8AC3E}">
        <p14:creationId xmlns:p14="http://schemas.microsoft.com/office/powerpoint/2010/main" val="301534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494DBA-2AEA-43BF-9A16-2B8F3E46AF79}" type="datetimeFigureOut">
              <a:rPr lang="en-GB" smtClean="0"/>
              <a:t>17/09/2017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2D4FB-DADC-469E-BD6B-9654C1C7C820}" type="slidenum">
              <a:rPr lang="en-GB" smtClean="0"/>
              <a:t>‹#›</a:t>
            </a:fld>
            <a:endParaRPr lang="en-GB"/>
          </a:p>
        </p:txBody>
      </p:sp>
    </p:spTree>
    <p:extLst>
      <p:ext uri="{BB962C8B-B14F-4D97-AF65-F5344CB8AC3E}">
        <p14:creationId xmlns:p14="http://schemas.microsoft.com/office/powerpoint/2010/main" val="996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494DBA-2AEA-43BF-9A16-2B8F3E46AF79}" type="datetimeFigureOut">
              <a:rPr lang="en-GB" smtClean="0"/>
              <a:t>17/09/2017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2D4FB-DADC-469E-BD6B-9654C1C7C820}" type="slidenum">
              <a:rPr lang="en-GB" smtClean="0"/>
              <a:t>‹#›</a:t>
            </a:fld>
            <a:endParaRPr lang="en-GB"/>
          </a:p>
        </p:txBody>
      </p:sp>
    </p:spTree>
    <p:extLst>
      <p:ext uri="{BB962C8B-B14F-4D97-AF65-F5344CB8AC3E}">
        <p14:creationId xmlns:p14="http://schemas.microsoft.com/office/powerpoint/2010/main" val="3854565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494DBA-2AEA-43BF-9A16-2B8F3E46AF79}" type="datetimeFigureOut">
              <a:rPr lang="en-GB" smtClean="0"/>
              <a:t>17/09/2017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2D4FB-DADC-469E-BD6B-9654C1C7C820}" type="slidenum">
              <a:rPr lang="en-GB" smtClean="0"/>
              <a:t>‹#›</a:t>
            </a:fld>
            <a:endParaRPr lang="en-GB"/>
          </a:p>
        </p:txBody>
      </p:sp>
    </p:spTree>
    <p:extLst>
      <p:ext uri="{BB962C8B-B14F-4D97-AF65-F5344CB8AC3E}">
        <p14:creationId xmlns:p14="http://schemas.microsoft.com/office/powerpoint/2010/main" val="346376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494DBA-2AEA-43BF-9A16-2B8F3E46AF79}" type="datetimeFigureOut">
              <a:rPr lang="en-GB" smtClean="0"/>
              <a:t>17/09/2017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2D4FB-DADC-469E-BD6B-9654C1C7C820}" type="slidenum">
              <a:rPr lang="en-GB" smtClean="0"/>
              <a:t>‹#›</a:t>
            </a:fld>
            <a:endParaRPr lang="en-GB"/>
          </a:p>
        </p:txBody>
      </p:sp>
    </p:spTree>
    <p:extLst>
      <p:ext uri="{BB962C8B-B14F-4D97-AF65-F5344CB8AC3E}">
        <p14:creationId xmlns:p14="http://schemas.microsoft.com/office/powerpoint/2010/main" val="228009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A494DBA-2AEA-43BF-9A16-2B8F3E46AF79}" type="datetimeFigureOut">
              <a:rPr lang="en-GB" smtClean="0"/>
              <a:t>17/09/2017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E2D4FB-DADC-469E-BD6B-9654C1C7C820}" type="slidenum">
              <a:rPr lang="en-GB" smtClean="0"/>
              <a:t>‹#›</a:t>
            </a:fld>
            <a:endParaRPr lang="en-GB"/>
          </a:p>
        </p:txBody>
      </p:sp>
    </p:spTree>
    <p:extLst>
      <p:ext uri="{BB962C8B-B14F-4D97-AF65-F5344CB8AC3E}">
        <p14:creationId xmlns:p14="http://schemas.microsoft.com/office/powerpoint/2010/main" val="410067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A494DBA-2AEA-43BF-9A16-2B8F3E46AF79}" type="datetimeFigureOut">
              <a:rPr lang="en-GB" smtClean="0"/>
              <a:t>17/09/2017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E2D4FB-DADC-469E-BD6B-9654C1C7C820}" type="slidenum">
              <a:rPr lang="en-GB" smtClean="0"/>
              <a:t>‹#›</a:t>
            </a:fld>
            <a:endParaRPr lang="en-GB"/>
          </a:p>
        </p:txBody>
      </p:sp>
    </p:spTree>
    <p:extLst>
      <p:ext uri="{BB962C8B-B14F-4D97-AF65-F5344CB8AC3E}">
        <p14:creationId xmlns:p14="http://schemas.microsoft.com/office/powerpoint/2010/main" val="193224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A494DBA-2AEA-43BF-9A16-2B8F3E46AF79}" type="datetimeFigureOut">
              <a:rPr lang="en-GB" smtClean="0"/>
              <a:t>17/09/2017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E2D4FB-DADC-469E-BD6B-9654C1C7C820}" type="slidenum">
              <a:rPr lang="en-GB" smtClean="0"/>
              <a:t>‹#›</a:t>
            </a:fld>
            <a:endParaRPr lang="en-GB"/>
          </a:p>
        </p:txBody>
      </p:sp>
    </p:spTree>
    <p:extLst>
      <p:ext uri="{BB962C8B-B14F-4D97-AF65-F5344CB8AC3E}">
        <p14:creationId xmlns:p14="http://schemas.microsoft.com/office/powerpoint/2010/main" val="117527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94DBA-2AEA-43BF-9A16-2B8F3E46AF79}" type="datetimeFigureOut">
              <a:rPr lang="en-GB" smtClean="0"/>
              <a:t>17/09/2017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E2D4FB-DADC-469E-BD6B-9654C1C7C820}" type="slidenum">
              <a:rPr lang="en-GB" smtClean="0"/>
              <a:t>‹#›</a:t>
            </a:fld>
            <a:endParaRPr lang="en-GB"/>
          </a:p>
        </p:txBody>
      </p:sp>
    </p:spTree>
    <p:extLst>
      <p:ext uri="{BB962C8B-B14F-4D97-AF65-F5344CB8AC3E}">
        <p14:creationId xmlns:p14="http://schemas.microsoft.com/office/powerpoint/2010/main" val="8193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494DBA-2AEA-43BF-9A16-2B8F3E46AF79}" type="datetimeFigureOut">
              <a:rPr lang="en-GB" smtClean="0"/>
              <a:t>17/09/2017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E2D4FB-DADC-469E-BD6B-9654C1C7C820}" type="slidenum">
              <a:rPr lang="en-GB" smtClean="0"/>
              <a:t>‹#›</a:t>
            </a:fld>
            <a:endParaRPr lang="en-GB"/>
          </a:p>
        </p:txBody>
      </p:sp>
    </p:spTree>
    <p:extLst>
      <p:ext uri="{BB962C8B-B14F-4D97-AF65-F5344CB8AC3E}">
        <p14:creationId xmlns:p14="http://schemas.microsoft.com/office/powerpoint/2010/main" val="382477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494DBA-2AEA-43BF-9A16-2B8F3E46AF79}" type="datetimeFigureOut">
              <a:rPr lang="en-GB" smtClean="0"/>
              <a:t>17/09/2017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E2D4FB-DADC-469E-BD6B-9654C1C7C820}" type="slidenum">
              <a:rPr lang="en-GB" smtClean="0"/>
              <a:t>‹#›</a:t>
            </a:fld>
            <a:endParaRPr lang="en-GB"/>
          </a:p>
        </p:txBody>
      </p:sp>
    </p:spTree>
    <p:extLst>
      <p:ext uri="{BB962C8B-B14F-4D97-AF65-F5344CB8AC3E}">
        <p14:creationId xmlns:p14="http://schemas.microsoft.com/office/powerpoint/2010/main" val="1133935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94DBA-2AEA-43BF-9A16-2B8F3E46AF79}" type="datetimeFigureOut">
              <a:rPr lang="en-GB" smtClean="0"/>
              <a:t>17/09/2017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2D4FB-DADC-469E-BD6B-9654C1C7C820}" type="slidenum">
              <a:rPr lang="en-GB" smtClean="0"/>
              <a:t>‹#›</a:t>
            </a:fld>
            <a:endParaRPr lang="en-GB"/>
          </a:p>
        </p:txBody>
      </p:sp>
    </p:spTree>
    <p:extLst>
      <p:ext uri="{BB962C8B-B14F-4D97-AF65-F5344CB8AC3E}">
        <p14:creationId xmlns:p14="http://schemas.microsoft.com/office/powerpoint/2010/main" val="601563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304002"/>
            <a:ext cx="5388719" cy="553998"/>
          </a:xfrm>
          <a:prstGeom prst="rect">
            <a:avLst/>
          </a:prstGeom>
        </p:spPr>
        <p:txBody>
          <a:bodyPr wrap="none">
            <a:spAutoFit/>
          </a:bodyPr>
          <a:lstStyle/>
          <a:p>
            <a:r>
              <a:rPr lang="en-GB" sz="3000" b="1" dirty="0">
                <a:solidFill>
                  <a:schemeClr val="bg1"/>
                </a:solidFill>
              </a:rPr>
              <a:t>Text Questions to: 07923 110420</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411"/>
          <a:stretch/>
        </p:blipFill>
        <p:spPr>
          <a:xfrm>
            <a:off x="0" y="1412776"/>
            <a:ext cx="9144000" cy="2483070"/>
          </a:xfrm>
          <a:prstGeom prst="rect">
            <a:avLst/>
          </a:prstGeom>
        </p:spPr>
      </p:pic>
    </p:spTree>
    <p:extLst>
      <p:ext uri="{BB962C8B-B14F-4D97-AF65-F5344CB8AC3E}">
        <p14:creationId xmlns:p14="http://schemas.microsoft.com/office/powerpoint/2010/main" val="241642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842165"/>
            <a:ext cx="4805509" cy="2880320"/>
          </a:xfrm>
        </p:spPr>
      </p:pic>
      <p:sp>
        <p:nvSpPr>
          <p:cNvPr id="6" name="TextBox 5"/>
          <p:cNvSpPr txBox="1"/>
          <p:nvPr/>
        </p:nvSpPr>
        <p:spPr>
          <a:xfrm>
            <a:off x="0" y="0"/>
            <a:ext cx="9144000" cy="6494085"/>
          </a:xfrm>
          <a:prstGeom prst="rect">
            <a:avLst/>
          </a:prstGeom>
          <a:noFill/>
        </p:spPr>
        <p:txBody>
          <a:bodyPr wrap="square" rtlCol="0">
            <a:spAutoFit/>
          </a:bodyPr>
          <a:lstStyle/>
          <a:p>
            <a:pPr algn="ctr"/>
            <a:r>
              <a:rPr lang="en-GB" sz="4400" b="1" i="1" dirty="0">
                <a:solidFill>
                  <a:schemeClr val="bg1"/>
                </a:solidFill>
              </a:rPr>
              <a:t>“Not enough evidence, God!  </a:t>
            </a:r>
          </a:p>
          <a:p>
            <a:pPr algn="ctr"/>
            <a:r>
              <a:rPr lang="en-GB" sz="4400" b="1" i="1" dirty="0">
                <a:solidFill>
                  <a:schemeClr val="bg1"/>
                </a:solidFill>
              </a:rPr>
              <a:t>Not enough evidence!”</a:t>
            </a:r>
          </a:p>
          <a:p>
            <a:pPr algn="ctr"/>
            <a:endParaRPr lang="en-GB" sz="4400" b="1" i="1" dirty="0">
              <a:solidFill>
                <a:schemeClr val="bg1"/>
              </a:solidFill>
            </a:endParaRPr>
          </a:p>
          <a:p>
            <a:pPr algn="ctr"/>
            <a:endParaRPr lang="en-GB" sz="4400" b="1" i="1" dirty="0">
              <a:solidFill>
                <a:schemeClr val="bg1"/>
              </a:solidFill>
            </a:endParaRPr>
          </a:p>
          <a:p>
            <a:pPr algn="ctr"/>
            <a:endParaRPr lang="en-GB" sz="4400" b="1" i="1" dirty="0">
              <a:solidFill>
                <a:schemeClr val="bg1"/>
              </a:solidFill>
            </a:endParaRPr>
          </a:p>
          <a:p>
            <a:pPr algn="ctr"/>
            <a:endParaRPr lang="en-GB" sz="4400" b="1" i="1" dirty="0">
              <a:solidFill>
                <a:schemeClr val="bg1"/>
              </a:solidFill>
            </a:endParaRPr>
          </a:p>
          <a:p>
            <a:pPr algn="ctr"/>
            <a:endParaRPr lang="en-GB" sz="4400" b="1" i="1" dirty="0">
              <a:solidFill>
                <a:schemeClr val="bg1"/>
              </a:solidFill>
            </a:endParaRPr>
          </a:p>
          <a:p>
            <a:pPr algn="ctr"/>
            <a:endParaRPr lang="en-GB" sz="500" b="1" dirty="0">
              <a:solidFill>
                <a:schemeClr val="bg1"/>
              </a:solidFill>
            </a:endParaRPr>
          </a:p>
          <a:p>
            <a:pPr algn="ctr"/>
            <a:r>
              <a:rPr lang="en-GB" sz="4400" b="1" i="1" dirty="0">
                <a:solidFill>
                  <a:schemeClr val="bg1"/>
                </a:solidFill>
              </a:rPr>
              <a:t>Bertrand Russell</a:t>
            </a:r>
            <a:endParaRPr lang="en-GB" sz="4400" b="1" dirty="0">
              <a:solidFill>
                <a:schemeClr val="bg1"/>
              </a:solidFill>
            </a:endParaRPr>
          </a:p>
          <a:p>
            <a:pPr algn="ctr"/>
            <a:endParaRPr lang="en-GB" sz="4400" b="1" dirty="0">
              <a:solidFill>
                <a:schemeClr val="bg1"/>
              </a:solidFill>
            </a:endParaRPr>
          </a:p>
        </p:txBody>
      </p:sp>
      <p:sp>
        <p:nvSpPr>
          <p:cNvPr id="8" name="Rectangle 7"/>
          <p:cNvSpPr/>
          <p:nvPr/>
        </p:nvSpPr>
        <p:spPr>
          <a:xfrm>
            <a:off x="2051720" y="6304002"/>
            <a:ext cx="5388719" cy="553998"/>
          </a:xfrm>
          <a:prstGeom prst="rect">
            <a:avLst/>
          </a:prstGeom>
        </p:spPr>
        <p:txBody>
          <a:bodyPr wrap="none">
            <a:spAutoFit/>
          </a:bodyPr>
          <a:lstStyle/>
          <a:p>
            <a:r>
              <a:rPr lang="en-GB" sz="3000" b="1" dirty="0">
                <a:solidFill>
                  <a:schemeClr val="bg1"/>
                </a:solidFill>
              </a:rPr>
              <a:t>Text Questions to: 07923 110420</a:t>
            </a:r>
          </a:p>
        </p:txBody>
      </p:sp>
    </p:spTree>
    <p:extLst>
      <p:ext uri="{BB962C8B-B14F-4D97-AF65-F5344CB8AC3E}">
        <p14:creationId xmlns:p14="http://schemas.microsoft.com/office/powerpoint/2010/main" val="200179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solidFill>
                  <a:schemeClr val="bg1"/>
                </a:solidFill>
              </a:rPr>
              <a:t>Three Forms of Agnosticism</a:t>
            </a:r>
          </a:p>
        </p:txBody>
      </p:sp>
      <p:sp>
        <p:nvSpPr>
          <p:cNvPr id="3" name="Content Placeholder 2"/>
          <p:cNvSpPr>
            <a:spLocks noGrp="1"/>
          </p:cNvSpPr>
          <p:nvPr>
            <p:ph idx="1"/>
          </p:nvPr>
        </p:nvSpPr>
        <p:spPr/>
        <p:txBody>
          <a:bodyPr>
            <a:noAutofit/>
          </a:bodyPr>
          <a:lstStyle/>
          <a:p>
            <a:pPr marL="514350" lvl="0" indent="-514350">
              <a:buAutoNum type="arabicParenR"/>
            </a:pPr>
            <a:r>
              <a:rPr lang="en-GB" sz="4400" b="1" dirty="0">
                <a:solidFill>
                  <a:schemeClr val="bg1"/>
                </a:solidFill>
              </a:rPr>
              <a:t>I don’t know yet.</a:t>
            </a:r>
          </a:p>
          <a:p>
            <a:pPr marL="514350" lvl="0" indent="-514350">
              <a:buAutoNum type="arabicParenR"/>
            </a:pPr>
            <a:endParaRPr lang="en-GB" sz="1000" b="1" dirty="0">
              <a:solidFill>
                <a:schemeClr val="bg1"/>
              </a:solidFill>
            </a:endParaRPr>
          </a:p>
          <a:p>
            <a:pPr marL="514350" lvl="0" indent="-514350">
              <a:buAutoNum type="arabicParenR"/>
            </a:pPr>
            <a:r>
              <a:rPr lang="en-GB" sz="4400" b="1" dirty="0">
                <a:solidFill>
                  <a:schemeClr val="bg1"/>
                </a:solidFill>
              </a:rPr>
              <a:t>I don’t know and it’s not possible to know.</a:t>
            </a:r>
          </a:p>
          <a:p>
            <a:pPr marL="514350" lvl="0" indent="-514350">
              <a:buAutoNum type="arabicParenR"/>
            </a:pPr>
            <a:endParaRPr lang="en-GB" sz="1000" b="1" dirty="0">
              <a:solidFill>
                <a:schemeClr val="bg1"/>
              </a:solidFill>
            </a:endParaRPr>
          </a:p>
          <a:p>
            <a:pPr marL="514350" lvl="0" indent="-514350">
              <a:buAutoNum type="arabicParenR"/>
            </a:pPr>
            <a:r>
              <a:rPr lang="en-GB" sz="4400" b="1" dirty="0">
                <a:solidFill>
                  <a:schemeClr val="bg1"/>
                </a:solidFill>
              </a:rPr>
              <a:t>Do I even need to know?</a:t>
            </a:r>
          </a:p>
        </p:txBody>
      </p:sp>
      <p:sp>
        <p:nvSpPr>
          <p:cNvPr id="6" name="Rectangle 5"/>
          <p:cNvSpPr/>
          <p:nvPr/>
        </p:nvSpPr>
        <p:spPr>
          <a:xfrm>
            <a:off x="2051720" y="6304002"/>
            <a:ext cx="5388719" cy="553998"/>
          </a:xfrm>
          <a:prstGeom prst="rect">
            <a:avLst/>
          </a:prstGeom>
        </p:spPr>
        <p:txBody>
          <a:bodyPr wrap="none">
            <a:spAutoFit/>
          </a:bodyPr>
          <a:lstStyle/>
          <a:p>
            <a:r>
              <a:rPr lang="en-GB" sz="3000" b="1" dirty="0">
                <a:solidFill>
                  <a:schemeClr val="bg1"/>
                </a:solidFill>
              </a:rPr>
              <a:t>Text Questions to: 07923 110420</a:t>
            </a:r>
          </a:p>
        </p:txBody>
      </p:sp>
    </p:spTree>
    <p:extLst>
      <p:ext uri="{BB962C8B-B14F-4D97-AF65-F5344CB8AC3E}">
        <p14:creationId xmlns:p14="http://schemas.microsoft.com/office/powerpoint/2010/main" val="148442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txBody>
          <a:bodyPr>
            <a:noAutofit/>
          </a:bodyPr>
          <a:lstStyle/>
          <a:p>
            <a:pPr marL="0" indent="0" algn="ctr">
              <a:buNone/>
            </a:pPr>
            <a:r>
              <a:rPr lang="en-GB" sz="4400" b="1" i="1" dirty="0">
                <a:solidFill>
                  <a:schemeClr val="bg1"/>
                </a:solidFill>
              </a:rPr>
              <a:t>‘Certainly there are degrees of certainty, and one should be very careful to emphasize that fact, because otherwise one is landed in an utter scepticism, and complete scepticism would, of course, be totally barren and completely useless.’</a:t>
            </a:r>
          </a:p>
          <a:p>
            <a:pPr marL="0" indent="0" algn="ctr">
              <a:buNone/>
            </a:pPr>
            <a:endParaRPr lang="en-GB" sz="4400" b="1" i="1" dirty="0">
              <a:solidFill>
                <a:schemeClr val="bg1"/>
              </a:solidFill>
            </a:endParaRPr>
          </a:p>
        </p:txBody>
      </p:sp>
      <p:sp>
        <p:nvSpPr>
          <p:cNvPr id="6" name="Rectangle 5"/>
          <p:cNvSpPr/>
          <p:nvPr/>
        </p:nvSpPr>
        <p:spPr>
          <a:xfrm>
            <a:off x="2051720" y="6304002"/>
            <a:ext cx="5388719" cy="553998"/>
          </a:xfrm>
          <a:prstGeom prst="rect">
            <a:avLst/>
          </a:prstGeom>
        </p:spPr>
        <p:txBody>
          <a:bodyPr wrap="none">
            <a:spAutoFit/>
          </a:bodyPr>
          <a:lstStyle/>
          <a:p>
            <a:r>
              <a:rPr lang="en-GB" sz="3000" b="1" dirty="0">
                <a:solidFill>
                  <a:schemeClr val="bg1"/>
                </a:solidFill>
              </a:rPr>
              <a:t>Text Questions to: 07923 110420</a:t>
            </a:r>
          </a:p>
        </p:txBody>
      </p:sp>
    </p:spTree>
    <p:extLst>
      <p:ext uri="{BB962C8B-B14F-4D97-AF65-F5344CB8AC3E}">
        <p14:creationId xmlns:p14="http://schemas.microsoft.com/office/powerpoint/2010/main" val="356862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5616624" cy="5400600"/>
          </a:xfrm>
        </p:spPr>
        <p:txBody>
          <a:bodyPr>
            <a:normAutofit lnSpcReduction="10000"/>
          </a:bodyPr>
          <a:lstStyle/>
          <a:p>
            <a:pPr marL="0" indent="0" algn="ctr">
              <a:buNone/>
            </a:pPr>
            <a:r>
              <a:rPr lang="en-GB" sz="4400" b="1" i="1" dirty="0">
                <a:solidFill>
                  <a:schemeClr val="bg1"/>
                </a:solidFill>
              </a:rPr>
              <a:t>‘Christianity, if false, is of no importance, and if true, of infinite importance, the only thing it cannot be is moderately important.’ </a:t>
            </a:r>
          </a:p>
          <a:p>
            <a:pPr marL="0" indent="0" algn="ctr">
              <a:buNone/>
            </a:pPr>
            <a:endParaRPr lang="en-GB" sz="4400" b="1" i="1" dirty="0">
              <a:solidFill>
                <a:schemeClr val="bg1"/>
              </a:solidFill>
            </a:endParaRPr>
          </a:p>
          <a:p>
            <a:pPr marL="0" indent="0" algn="ctr">
              <a:buNone/>
            </a:pPr>
            <a:r>
              <a:rPr lang="en-GB" sz="4400" b="1" i="1" dirty="0">
                <a:solidFill>
                  <a:schemeClr val="bg1"/>
                </a:solidFill>
              </a:rPr>
              <a:t>C.S. Lewis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125" y="1232756"/>
            <a:ext cx="2687255" cy="3708412"/>
          </a:xfrm>
          <a:prstGeom prst="rect">
            <a:avLst/>
          </a:prstGeom>
        </p:spPr>
      </p:pic>
      <p:sp>
        <p:nvSpPr>
          <p:cNvPr id="6" name="Rectangle 5"/>
          <p:cNvSpPr/>
          <p:nvPr/>
        </p:nvSpPr>
        <p:spPr>
          <a:xfrm>
            <a:off x="2051720" y="6304002"/>
            <a:ext cx="5388719" cy="553998"/>
          </a:xfrm>
          <a:prstGeom prst="rect">
            <a:avLst/>
          </a:prstGeom>
        </p:spPr>
        <p:txBody>
          <a:bodyPr wrap="none">
            <a:spAutoFit/>
          </a:bodyPr>
          <a:lstStyle/>
          <a:p>
            <a:r>
              <a:rPr lang="en-GB" sz="3000" b="1" dirty="0">
                <a:solidFill>
                  <a:schemeClr val="bg1"/>
                </a:solidFill>
              </a:rPr>
              <a:t>Text Questions to: 07923 110420</a:t>
            </a:r>
          </a:p>
        </p:txBody>
      </p:sp>
    </p:spTree>
    <p:extLst>
      <p:ext uri="{BB962C8B-B14F-4D97-AF65-F5344CB8AC3E}">
        <p14:creationId xmlns:p14="http://schemas.microsoft.com/office/powerpoint/2010/main" val="3059791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en-GB" sz="3800" b="1" i="1" dirty="0">
                <a:solidFill>
                  <a:schemeClr val="bg1"/>
                </a:solidFill>
              </a:rPr>
              <a:t>For God so loved the world that he gave his one and only Son, that whoever believes in him shall not perish but have eternal life. For God did not send his Son into the world to condemn the world, but to save the world through him. Whoever believes in him is not condemned, but whoever does not believe stands condemned already because they have not believed in the name of God’s one and only Son.</a:t>
            </a:r>
            <a:endParaRPr lang="en-GB" sz="3800" b="1" dirty="0">
              <a:solidFill>
                <a:schemeClr val="bg1"/>
              </a:solidFill>
            </a:endParaRPr>
          </a:p>
          <a:p>
            <a:pPr marL="0" indent="0" algn="ctr">
              <a:buNone/>
            </a:pPr>
            <a:endParaRPr lang="en-GB" sz="1000" b="1" dirty="0">
              <a:solidFill>
                <a:schemeClr val="bg1"/>
              </a:solidFill>
            </a:endParaRPr>
          </a:p>
          <a:p>
            <a:pPr marL="0" indent="0" algn="ctr">
              <a:buNone/>
            </a:pPr>
            <a:r>
              <a:rPr lang="en-GB" sz="3600" b="1" dirty="0">
                <a:solidFill>
                  <a:schemeClr val="bg1"/>
                </a:solidFill>
              </a:rPr>
              <a:t>John 3:16-18</a:t>
            </a:r>
          </a:p>
        </p:txBody>
      </p:sp>
    </p:spTree>
    <p:extLst>
      <p:ext uri="{BB962C8B-B14F-4D97-AF65-F5344CB8AC3E}">
        <p14:creationId xmlns:p14="http://schemas.microsoft.com/office/powerpoint/2010/main" val="1525562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4824536"/>
          </a:xfrm>
        </p:spPr>
        <p:txBody>
          <a:bodyPr>
            <a:normAutofit/>
          </a:bodyPr>
          <a:lstStyle/>
          <a:p>
            <a:pPr marL="0" indent="0" algn="ctr">
              <a:buNone/>
            </a:pPr>
            <a:r>
              <a:rPr lang="en-GB" sz="4400" b="1" i="1" dirty="0">
                <a:solidFill>
                  <a:schemeClr val="bg1"/>
                </a:solidFill>
              </a:rPr>
              <a:t>‘Christianity, if false, is of no importance, and if true, of infinite importance.’</a:t>
            </a:r>
          </a:p>
          <a:p>
            <a:pPr marL="0" indent="0" algn="ctr">
              <a:buNone/>
            </a:pPr>
            <a:endParaRPr lang="en-GB" sz="4400" b="1" i="1" dirty="0">
              <a:solidFill>
                <a:schemeClr val="bg1"/>
              </a:solidFill>
            </a:endParaRPr>
          </a:p>
          <a:p>
            <a:pPr marL="0" indent="0" algn="ctr">
              <a:buNone/>
            </a:pPr>
            <a:r>
              <a:rPr lang="en-GB" sz="4400" b="1" i="1" dirty="0">
                <a:solidFill>
                  <a:schemeClr val="bg1"/>
                </a:solidFill>
              </a:rPr>
              <a:t>C.S. Lewis</a:t>
            </a:r>
          </a:p>
        </p:txBody>
      </p:sp>
      <p:sp>
        <p:nvSpPr>
          <p:cNvPr id="6" name="Rectangle 5"/>
          <p:cNvSpPr/>
          <p:nvPr/>
        </p:nvSpPr>
        <p:spPr>
          <a:xfrm>
            <a:off x="2051720" y="6304002"/>
            <a:ext cx="5388719" cy="553998"/>
          </a:xfrm>
          <a:prstGeom prst="rect">
            <a:avLst/>
          </a:prstGeom>
        </p:spPr>
        <p:txBody>
          <a:bodyPr wrap="none">
            <a:spAutoFit/>
          </a:bodyPr>
          <a:lstStyle/>
          <a:p>
            <a:r>
              <a:rPr lang="en-GB" sz="3000" b="1" dirty="0">
                <a:solidFill>
                  <a:schemeClr val="bg1"/>
                </a:solidFill>
              </a:rPr>
              <a:t>Text Questions to: 07923 110420</a:t>
            </a:r>
          </a:p>
        </p:txBody>
      </p:sp>
    </p:spTree>
    <p:extLst>
      <p:ext uri="{BB962C8B-B14F-4D97-AF65-F5344CB8AC3E}">
        <p14:creationId xmlns:p14="http://schemas.microsoft.com/office/powerpoint/2010/main" val="260197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764704"/>
            <a:ext cx="8229600" cy="2952328"/>
          </a:xfrm>
        </p:spPr>
        <p:txBody>
          <a:bodyPr>
            <a:noAutofit/>
          </a:bodyPr>
          <a:lstStyle/>
          <a:p>
            <a:pPr marL="0" indent="0" algn="ctr">
              <a:buNone/>
            </a:pPr>
            <a:r>
              <a:rPr lang="en-GB" sz="7200" b="1" dirty="0">
                <a:solidFill>
                  <a:schemeClr val="bg1"/>
                </a:solidFill>
              </a:rPr>
              <a:t>Text Questions to: </a:t>
            </a:r>
          </a:p>
          <a:p>
            <a:pPr marL="0" indent="0" algn="ctr">
              <a:buNone/>
            </a:pPr>
            <a:r>
              <a:rPr lang="en-GB" sz="7200" b="1" dirty="0">
                <a:solidFill>
                  <a:schemeClr val="bg1"/>
                </a:solidFill>
              </a:rPr>
              <a:t>07923 110420</a:t>
            </a:r>
          </a:p>
        </p:txBody>
      </p:sp>
    </p:spTree>
    <p:extLst>
      <p:ext uri="{BB962C8B-B14F-4D97-AF65-F5344CB8AC3E}">
        <p14:creationId xmlns:p14="http://schemas.microsoft.com/office/powerpoint/2010/main" val="281292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solidFill>
                  <a:schemeClr val="bg1"/>
                </a:solidFill>
              </a:rPr>
              <a:t>What is Apologetics?</a:t>
            </a:r>
          </a:p>
        </p:txBody>
      </p:sp>
      <p:sp>
        <p:nvSpPr>
          <p:cNvPr id="4" name="Content Placeholder 3"/>
          <p:cNvSpPr>
            <a:spLocks noGrp="1"/>
          </p:cNvSpPr>
          <p:nvPr>
            <p:ph idx="1"/>
          </p:nvPr>
        </p:nvSpPr>
        <p:spPr>
          <a:xfrm>
            <a:off x="323528" y="1600200"/>
            <a:ext cx="8496944" cy="4525963"/>
          </a:xfrm>
        </p:spPr>
        <p:txBody>
          <a:bodyPr>
            <a:normAutofit/>
          </a:bodyPr>
          <a:lstStyle/>
          <a:p>
            <a:pPr marL="742950" indent="-742950">
              <a:buAutoNum type="arabicParenR"/>
            </a:pPr>
            <a:r>
              <a:rPr lang="en-GB" sz="4400" b="1" dirty="0">
                <a:solidFill>
                  <a:schemeClr val="bg1"/>
                </a:solidFill>
              </a:rPr>
              <a:t>Making a Defence of the Gospel</a:t>
            </a:r>
          </a:p>
          <a:p>
            <a:pPr marL="742950" indent="-742950">
              <a:buAutoNum type="arabicParenR"/>
            </a:pPr>
            <a:endParaRPr lang="en-GB" sz="1000" b="1" dirty="0">
              <a:solidFill>
                <a:schemeClr val="bg1"/>
              </a:solidFill>
            </a:endParaRPr>
          </a:p>
          <a:p>
            <a:pPr marL="742950" indent="-742950">
              <a:buAutoNum type="arabicParenR"/>
            </a:pPr>
            <a:r>
              <a:rPr lang="en-GB" sz="4400" b="1" dirty="0">
                <a:solidFill>
                  <a:schemeClr val="bg1"/>
                </a:solidFill>
              </a:rPr>
              <a:t>Commending the Gospel</a:t>
            </a:r>
          </a:p>
        </p:txBody>
      </p:sp>
    </p:spTree>
    <p:extLst>
      <p:ext uri="{BB962C8B-B14F-4D97-AF65-F5344CB8AC3E}">
        <p14:creationId xmlns:p14="http://schemas.microsoft.com/office/powerpoint/2010/main" val="38182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88"/>
            <a:ext cx="9144000" cy="6860588"/>
          </a:xfrm>
        </p:spPr>
        <p:txBody>
          <a:bodyPr>
            <a:normAutofit/>
          </a:bodyPr>
          <a:lstStyle/>
          <a:p>
            <a:pPr marL="0" indent="0" algn="ctr">
              <a:buNone/>
            </a:pPr>
            <a:r>
              <a:rPr lang="en-GB" sz="4400" b="1" i="1" baseline="30000" dirty="0">
                <a:solidFill>
                  <a:schemeClr val="bg1"/>
                </a:solidFill>
              </a:rPr>
              <a:t> ’</a:t>
            </a:r>
            <a:r>
              <a:rPr lang="en-GB" sz="4400" b="1" i="1" dirty="0">
                <a:solidFill>
                  <a:schemeClr val="bg1"/>
                </a:solidFill>
              </a:rPr>
              <a:t>But in your hearts revere Christ as Lord. Always be prepared to give an answer to everyone who asks you to give the reason for the hope that you have. But do this with gentleness and respect’</a:t>
            </a:r>
          </a:p>
          <a:p>
            <a:pPr marL="0" indent="0" algn="ctr">
              <a:buNone/>
            </a:pPr>
            <a:endParaRPr lang="en-GB" sz="1000" b="1" i="1" dirty="0">
              <a:solidFill>
                <a:schemeClr val="bg1"/>
              </a:solidFill>
            </a:endParaRPr>
          </a:p>
          <a:p>
            <a:pPr marL="0" indent="0" algn="ctr">
              <a:buNone/>
            </a:pPr>
            <a:r>
              <a:rPr lang="en-GB" sz="4400" b="1" i="1" dirty="0">
                <a:solidFill>
                  <a:schemeClr val="bg1"/>
                </a:solidFill>
              </a:rPr>
              <a:t>1 Peter 3:15</a:t>
            </a:r>
            <a:endParaRPr lang="en-GB" sz="4400" b="1" i="1" dirty="0">
              <a:solidFill>
                <a:schemeClr val="bg1"/>
              </a:solidFill>
            </a:endParaRPr>
          </a:p>
        </p:txBody>
      </p:sp>
    </p:spTree>
    <p:extLst>
      <p:ext uri="{BB962C8B-B14F-4D97-AF65-F5344CB8AC3E}">
        <p14:creationId xmlns:p14="http://schemas.microsoft.com/office/powerpoint/2010/main" val="2159817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r>
              <a:rPr lang="en-GB" sz="4400" b="1" i="1" dirty="0">
                <a:solidFill>
                  <a:schemeClr val="bg1"/>
                </a:solidFill>
              </a:rPr>
              <a:t>‘Men despise religion. They hate it and are afraid it may be true. The cure for this is first to show that religion is not contrary to reason, but worthy of reverence and respect. Next make it attractive, make good men wish it were true, and then show that it is.’</a:t>
            </a:r>
          </a:p>
          <a:p>
            <a:pPr marL="0" indent="0" algn="ctr">
              <a:buNone/>
            </a:pPr>
            <a:endParaRPr lang="en-GB" sz="1000" b="1" i="1" dirty="0">
              <a:solidFill>
                <a:schemeClr val="bg1"/>
              </a:solidFill>
            </a:endParaRPr>
          </a:p>
          <a:p>
            <a:pPr marL="0" indent="0" algn="ctr">
              <a:buNone/>
            </a:pPr>
            <a:r>
              <a:rPr lang="en-GB" sz="4400" b="1" i="1" dirty="0">
                <a:solidFill>
                  <a:schemeClr val="bg1"/>
                </a:solidFill>
              </a:rPr>
              <a:t>Blaise Pascal</a:t>
            </a:r>
            <a:r>
              <a:rPr lang="en-GB" sz="4400" b="1" dirty="0">
                <a:solidFill>
                  <a:schemeClr val="bg1"/>
                </a:solidFill>
              </a:rPr>
              <a:t> </a:t>
            </a:r>
            <a:endParaRPr lang="en-GB" sz="4400" b="1" i="1" dirty="0">
              <a:solidFill>
                <a:schemeClr val="bg1"/>
              </a:solidFill>
            </a:endParaRPr>
          </a:p>
        </p:txBody>
      </p:sp>
    </p:spTree>
    <p:extLst>
      <p:ext uri="{BB962C8B-B14F-4D97-AF65-F5344CB8AC3E}">
        <p14:creationId xmlns:p14="http://schemas.microsoft.com/office/powerpoint/2010/main" val="405531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solidFill>
                  <a:schemeClr val="bg1"/>
                </a:solidFill>
              </a:rPr>
              <a:t>Three Key Ingredients</a:t>
            </a:r>
          </a:p>
        </p:txBody>
      </p:sp>
      <p:sp>
        <p:nvSpPr>
          <p:cNvPr id="3" name="Content Placeholder 2"/>
          <p:cNvSpPr>
            <a:spLocks noGrp="1"/>
          </p:cNvSpPr>
          <p:nvPr>
            <p:ph idx="1"/>
          </p:nvPr>
        </p:nvSpPr>
        <p:spPr/>
        <p:txBody>
          <a:bodyPr>
            <a:normAutofit/>
          </a:bodyPr>
          <a:lstStyle/>
          <a:p>
            <a:pPr marL="514350" indent="-514350">
              <a:buAutoNum type="arabicParenR"/>
            </a:pPr>
            <a:r>
              <a:rPr lang="en-GB" sz="4400" b="1" dirty="0">
                <a:solidFill>
                  <a:schemeClr val="bg1"/>
                </a:solidFill>
              </a:rPr>
              <a:t>Identify</a:t>
            </a:r>
          </a:p>
          <a:p>
            <a:pPr marL="514350" indent="-514350">
              <a:buAutoNum type="arabicParenR"/>
            </a:pPr>
            <a:endParaRPr lang="en-GB" sz="1000" b="1" dirty="0">
              <a:solidFill>
                <a:schemeClr val="bg1"/>
              </a:solidFill>
            </a:endParaRPr>
          </a:p>
          <a:p>
            <a:pPr marL="514350" indent="-514350">
              <a:buAutoNum type="arabicParenR"/>
            </a:pPr>
            <a:r>
              <a:rPr lang="en-GB" sz="4400" b="1" dirty="0">
                <a:solidFill>
                  <a:schemeClr val="bg1"/>
                </a:solidFill>
              </a:rPr>
              <a:t>Persuade</a:t>
            </a:r>
          </a:p>
          <a:p>
            <a:pPr marL="514350" indent="-514350">
              <a:buAutoNum type="arabicParenR"/>
            </a:pPr>
            <a:endParaRPr lang="en-GB" sz="1000" b="1" dirty="0">
              <a:solidFill>
                <a:schemeClr val="bg1"/>
              </a:solidFill>
            </a:endParaRPr>
          </a:p>
          <a:p>
            <a:pPr marL="514350" indent="-514350">
              <a:buAutoNum type="arabicParenR"/>
            </a:pPr>
            <a:r>
              <a:rPr lang="en-GB" sz="4400" b="1" dirty="0">
                <a:solidFill>
                  <a:schemeClr val="bg1"/>
                </a:solidFill>
              </a:rPr>
              <a:t>Invite</a:t>
            </a:r>
          </a:p>
        </p:txBody>
      </p:sp>
    </p:spTree>
    <p:extLst>
      <p:ext uri="{BB962C8B-B14F-4D97-AF65-F5344CB8AC3E}">
        <p14:creationId xmlns:p14="http://schemas.microsoft.com/office/powerpoint/2010/main" val="294722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373216"/>
            <a:ext cx="8229600" cy="1143000"/>
          </a:xfrm>
        </p:spPr>
        <p:txBody>
          <a:bodyPr/>
          <a:lstStyle/>
          <a:p>
            <a:r>
              <a:rPr lang="en-GB" b="1" dirty="0">
                <a:solidFill>
                  <a:schemeClr val="bg1"/>
                </a:solidFill>
              </a:rPr>
              <a:t>www.bethinking.org</a:t>
            </a:r>
          </a:p>
        </p:txBody>
      </p:sp>
      <p:pic>
        <p:nvPicPr>
          <p:cNvPr id="4" name="Content Placeholder 3"/>
          <p:cNvPicPr>
            <a:picLocks noGrp="1" noChangeAspect="1"/>
          </p:cNvPicPr>
          <p:nvPr>
            <p:ph idx="1"/>
          </p:nvPr>
        </p:nvPicPr>
        <p:blipFill>
          <a:blip r:embed="rId2"/>
          <a:stretch>
            <a:fillRect/>
          </a:stretch>
        </p:blipFill>
        <p:spPr>
          <a:xfrm>
            <a:off x="252199" y="188640"/>
            <a:ext cx="8639599" cy="4857403"/>
          </a:xfrm>
          <a:prstGeom prst="rect">
            <a:avLst/>
          </a:prstGeom>
        </p:spPr>
      </p:pic>
    </p:spTree>
    <p:extLst>
      <p:ext uri="{BB962C8B-B14F-4D97-AF65-F5344CB8AC3E}">
        <p14:creationId xmlns:p14="http://schemas.microsoft.com/office/powerpoint/2010/main" val="259747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304002"/>
            <a:ext cx="5388719" cy="553998"/>
          </a:xfrm>
          <a:prstGeom prst="rect">
            <a:avLst/>
          </a:prstGeom>
        </p:spPr>
        <p:txBody>
          <a:bodyPr wrap="none">
            <a:spAutoFit/>
          </a:bodyPr>
          <a:lstStyle/>
          <a:p>
            <a:r>
              <a:rPr lang="en-GB" sz="3000" b="1" dirty="0">
                <a:solidFill>
                  <a:schemeClr val="bg1"/>
                </a:solidFill>
              </a:rPr>
              <a:t>Text Questions to: 07923 110420</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411"/>
          <a:stretch/>
        </p:blipFill>
        <p:spPr>
          <a:xfrm>
            <a:off x="0" y="1412776"/>
            <a:ext cx="9144000" cy="2483070"/>
          </a:xfrm>
          <a:prstGeom prst="rect">
            <a:avLst/>
          </a:prstGeom>
        </p:spPr>
      </p:pic>
    </p:spTree>
    <p:extLst>
      <p:ext uri="{BB962C8B-B14F-4D97-AF65-F5344CB8AC3E}">
        <p14:creationId xmlns:p14="http://schemas.microsoft.com/office/powerpoint/2010/main" val="3870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solidFill>
                  <a:schemeClr val="bg1"/>
                </a:solidFill>
              </a:rPr>
              <a:t>Three Good Reasons:</a:t>
            </a:r>
          </a:p>
        </p:txBody>
      </p:sp>
      <p:sp>
        <p:nvSpPr>
          <p:cNvPr id="3" name="Content Placeholder 2"/>
          <p:cNvSpPr>
            <a:spLocks noGrp="1"/>
          </p:cNvSpPr>
          <p:nvPr>
            <p:ph idx="1"/>
          </p:nvPr>
        </p:nvSpPr>
        <p:spPr/>
        <p:txBody>
          <a:bodyPr/>
          <a:lstStyle/>
          <a:p>
            <a:pPr marL="514350" indent="-514350">
              <a:buAutoNum type="arabicParenR"/>
            </a:pPr>
            <a:r>
              <a:rPr lang="en-GB" sz="4400" b="1" dirty="0">
                <a:solidFill>
                  <a:schemeClr val="bg1"/>
                </a:solidFill>
              </a:rPr>
              <a:t>Socially Responsible</a:t>
            </a:r>
          </a:p>
          <a:p>
            <a:pPr marL="514350" indent="-514350">
              <a:buAutoNum type="arabicParenR"/>
            </a:pPr>
            <a:endParaRPr lang="en-GB" sz="1000" b="1" dirty="0">
              <a:solidFill>
                <a:schemeClr val="bg1"/>
              </a:solidFill>
            </a:endParaRPr>
          </a:p>
          <a:p>
            <a:pPr marL="514350" indent="-514350">
              <a:buFont typeface="Arial" panose="020B0604020202020204" pitchFamily="34" charset="0"/>
              <a:buAutoNum type="arabicParenR"/>
            </a:pPr>
            <a:r>
              <a:rPr lang="en-GB" sz="4400" b="1" dirty="0">
                <a:solidFill>
                  <a:schemeClr val="bg1"/>
                </a:solidFill>
              </a:rPr>
              <a:t>Personally Satisfying</a:t>
            </a:r>
          </a:p>
          <a:p>
            <a:pPr marL="514350" indent="-514350">
              <a:buFont typeface="Arial" panose="020B0604020202020204" pitchFamily="34" charset="0"/>
              <a:buAutoNum type="arabicParenR"/>
            </a:pPr>
            <a:endParaRPr lang="en-GB" sz="1000" b="1" dirty="0">
              <a:solidFill>
                <a:schemeClr val="bg1"/>
              </a:solidFill>
            </a:endParaRPr>
          </a:p>
          <a:p>
            <a:pPr marL="514350" indent="-514350">
              <a:buFont typeface="Arial" panose="020B0604020202020204" pitchFamily="34" charset="0"/>
              <a:buAutoNum type="arabicParenR"/>
            </a:pPr>
            <a:r>
              <a:rPr lang="en-GB" sz="4400" b="1" dirty="0">
                <a:solidFill>
                  <a:schemeClr val="bg1"/>
                </a:solidFill>
              </a:rPr>
              <a:t>Intellectually Sensible </a:t>
            </a:r>
          </a:p>
          <a:p>
            <a:pPr marL="514350" indent="-514350">
              <a:buFont typeface="Arial" panose="020B0604020202020204" pitchFamily="34" charset="0"/>
              <a:buAutoNum type="arabicParenR"/>
            </a:pPr>
            <a:endParaRPr lang="en-GB" b="1" dirty="0">
              <a:solidFill>
                <a:schemeClr val="bg1"/>
              </a:solidFill>
            </a:endParaRPr>
          </a:p>
          <a:p>
            <a:pPr marL="514350" indent="-514350">
              <a:buFont typeface="Arial" panose="020B0604020202020204" pitchFamily="34" charset="0"/>
              <a:buAutoNum type="arabicParenR"/>
            </a:pPr>
            <a:endParaRPr lang="en-GB" b="1" dirty="0">
              <a:solidFill>
                <a:schemeClr val="bg1"/>
              </a:solidFill>
            </a:endParaRPr>
          </a:p>
          <a:p>
            <a:pPr marL="514350" indent="-514350">
              <a:buAutoNum type="arabicParenR"/>
            </a:pPr>
            <a:endParaRPr lang="en-GB" b="1" dirty="0">
              <a:solidFill>
                <a:schemeClr val="bg1"/>
              </a:solidFill>
            </a:endParaRPr>
          </a:p>
          <a:p>
            <a:endParaRPr lang="en-GB" b="1" dirty="0">
              <a:solidFill>
                <a:schemeClr val="bg1"/>
              </a:solidFill>
            </a:endParaRPr>
          </a:p>
        </p:txBody>
      </p:sp>
      <p:sp>
        <p:nvSpPr>
          <p:cNvPr id="7" name="Rectangle 6"/>
          <p:cNvSpPr/>
          <p:nvPr/>
        </p:nvSpPr>
        <p:spPr>
          <a:xfrm>
            <a:off x="2051720" y="6304002"/>
            <a:ext cx="5388719" cy="553998"/>
          </a:xfrm>
          <a:prstGeom prst="rect">
            <a:avLst/>
          </a:prstGeom>
        </p:spPr>
        <p:txBody>
          <a:bodyPr wrap="none">
            <a:spAutoFit/>
          </a:bodyPr>
          <a:lstStyle/>
          <a:p>
            <a:r>
              <a:rPr lang="en-GB" sz="3000" b="1" dirty="0">
                <a:solidFill>
                  <a:schemeClr val="bg1"/>
                </a:solidFill>
              </a:rPr>
              <a:t>Text Questions to: 07923 110420</a:t>
            </a:r>
          </a:p>
        </p:txBody>
      </p:sp>
    </p:spTree>
    <p:extLst>
      <p:ext uri="{BB962C8B-B14F-4D97-AF65-F5344CB8AC3E}">
        <p14:creationId xmlns:p14="http://schemas.microsoft.com/office/powerpoint/2010/main" val="355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solidFill>
                  <a:schemeClr val="bg1"/>
                </a:solidFill>
              </a:rPr>
              <a:t>Three Forms of Agnosticism</a:t>
            </a:r>
          </a:p>
        </p:txBody>
      </p:sp>
      <p:sp>
        <p:nvSpPr>
          <p:cNvPr id="3" name="Content Placeholder 2"/>
          <p:cNvSpPr>
            <a:spLocks noGrp="1"/>
          </p:cNvSpPr>
          <p:nvPr>
            <p:ph idx="1"/>
          </p:nvPr>
        </p:nvSpPr>
        <p:spPr/>
        <p:txBody>
          <a:bodyPr>
            <a:normAutofit/>
          </a:bodyPr>
          <a:lstStyle/>
          <a:p>
            <a:pPr marL="514350" lvl="0" indent="-514350">
              <a:buAutoNum type="arabicParenR"/>
            </a:pPr>
            <a:r>
              <a:rPr lang="en-GB" sz="4400" b="1" dirty="0">
                <a:solidFill>
                  <a:schemeClr val="bg1"/>
                </a:solidFill>
              </a:rPr>
              <a:t>I don’t know yet </a:t>
            </a:r>
          </a:p>
          <a:p>
            <a:pPr marL="514350" lvl="0" indent="-514350">
              <a:buAutoNum type="arabicParenR"/>
            </a:pPr>
            <a:endParaRPr lang="en-GB" sz="1000" b="1" dirty="0">
              <a:solidFill>
                <a:schemeClr val="bg1"/>
              </a:solidFill>
            </a:endParaRPr>
          </a:p>
          <a:p>
            <a:pPr marL="514350" lvl="0" indent="-514350">
              <a:buAutoNum type="arabicParenR"/>
            </a:pPr>
            <a:r>
              <a:rPr lang="en-GB" sz="4400" b="1" dirty="0">
                <a:solidFill>
                  <a:schemeClr val="bg1"/>
                </a:solidFill>
              </a:rPr>
              <a:t>I don’t know and it’s not possible to know</a:t>
            </a:r>
          </a:p>
        </p:txBody>
      </p:sp>
      <p:sp>
        <p:nvSpPr>
          <p:cNvPr id="6" name="Rectangle 5"/>
          <p:cNvSpPr/>
          <p:nvPr/>
        </p:nvSpPr>
        <p:spPr>
          <a:xfrm>
            <a:off x="2051720" y="6304002"/>
            <a:ext cx="5388719" cy="553998"/>
          </a:xfrm>
          <a:prstGeom prst="rect">
            <a:avLst/>
          </a:prstGeom>
        </p:spPr>
        <p:txBody>
          <a:bodyPr wrap="none">
            <a:spAutoFit/>
          </a:bodyPr>
          <a:lstStyle/>
          <a:p>
            <a:r>
              <a:rPr lang="en-GB" sz="3000" b="1" dirty="0">
                <a:solidFill>
                  <a:schemeClr val="bg1"/>
                </a:solidFill>
              </a:rPr>
              <a:t>Text Questions to: 07923 110420</a:t>
            </a:r>
          </a:p>
        </p:txBody>
      </p:sp>
    </p:spTree>
    <p:extLst>
      <p:ext uri="{BB962C8B-B14F-4D97-AF65-F5344CB8AC3E}">
        <p14:creationId xmlns:p14="http://schemas.microsoft.com/office/powerpoint/2010/main" val="270716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2941</TotalTime>
  <Words>391</Words>
  <Application>Microsoft Office PowerPoint</Application>
  <PresentationFormat>On-screen Show (4:3)</PresentationFormat>
  <Paragraphs>65</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What is Apologetics?</vt:lpstr>
      <vt:lpstr>PowerPoint Presentation</vt:lpstr>
      <vt:lpstr>PowerPoint Presentation</vt:lpstr>
      <vt:lpstr>Three Key Ingredients</vt:lpstr>
      <vt:lpstr>www.bethinking.org</vt:lpstr>
      <vt:lpstr>PowerPoint Presentation</vt:lpstr>
      <vt:lpstr>Three Good Reasons:</vt:lpstr>
      <vt:lpstr>Three Forms of Agnosticism</vt:lpstr>
      <vt:lpstr>PowerPoint Presentation</vt:lpstr>
      <vt:lpstr>Three Forms of Agnosticism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Bible Corrupted?</dc:title>
  <dc:creator>epres</dc:creator>
  <cp:lastModifiedBy>Ed Preston</cp:lastModifiedBy>
  <cp:revision>51</cp:revision>
  <dcterms:created xsi:type="dcterms:W3CDTF">2016-10-25T10:16:18Z</dcterms:created>
  <dcterms:modified xsi:type="dcterms:W3CDTF">2017-09-17T12:38:04Z</dcterms:modified>
</cp:coreProperties>
</file>