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handoutMasterIdLst>
    <p:handoutMasterId r:id="rId11"/>
  </p:handoutMasterIdLst>
  <p:sldIdLst>
    <p:sldId id="256" r:id="rId5"/>
    <p:sldId id="264" r:id="rId6"/>
    <p:sldId id="270" r:id="rId7"/>
    <p:sldId id="274" r:id="rId8"/>
    <p:sldId id="273" r:id="rId9"/>
    <p:sldId id="271" r:id="rId10"/>
  </p:sldIdLst>
  <p:sldSz cx="12192000" cy="6858000"/>
  <p:notesSz cx="6794500" cy="9906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A13581B-6323-42C1-B217-579E5D380C5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70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70BDCFB-195C-4E7F-BEB2-8FDCA51D09C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8645" y="0"/>
            <a:ext cx="2944283" cy="4970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DFEF73-3A4F-492E-B247-0E05216E3675}" type="datetimeFigureOut">
              <a:rPr lang="en-GB" smtClean="0"/>
              <a:t>15/04/2018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FAC3948-D6AA-49DA-A611-08A719B3E77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08981"/>
            <a:ext cx="2944283" cy="49701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F5EA2C9-AC4F-4F88-B342-09E0829D768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8645" y="9408981"/>
            <a:ext cx="2944283" cy="49701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FB783A-F305-47FC-B548-E4645D6DF9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10347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4/15/2018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4/15/2018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4/15/2018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4/15/2018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4/15/2018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1">
                <a:tint val="97000"/>
                <a:hueMod val="92000"/>
                <a:satMod val="169000"/>
                <a:lumMod val="164000"/>
              </a:schemeClr>
            </a:gs>
            <a:gs pos="100000">
              <a:schemeClr val="bg1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7A675F33-98AF-4B83-A3BB-0780A23145E6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175" y="0"/>
            <a:ext cx="12192000" cy="6858000"/>
          </a:xfrm>
          <a:prstGeom prst="rect">
            <a:avLst/>
          </a:prstGeom>
          <a:gradFill>
            <a:gsLst>
              <a:gs pos="10000">
                <a:schemeClr val="bg1">
                  <a:tint val="97000"/>
                  <a:hueMod val="92000"/>
                  <a:satMod val="169000"/>
                  <a:lumMod val="164000"/>
                </a:schemeClr>
              </a:gs>
              <a:gs pos="100000">
                <a:schemeClr val="bg1">
                  <a:shade val="96000"/>
                  <a:satMod val="120000"/>
                  <a:lumMod val="90000"/>
                </a:schemeClr>
              </a:gs>
            </a:gsLst>
            <a:lin ang="612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C8415D9-F6C6-4E79-956A-B2D9F8081CB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25000"/>
            <a:extLst/>
          </a:blip>
          <a:srcRect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grpSp>
        <p:nvGrpSpPr>
          <p:cNvPr id="13" name="Group 12">
            <a:extLst>
              <a:ext uri="{FF2B5EF4-FFF2-40B4-BE49-F238E27FC236}">
                <a16:creationId xmlns:a16="http://schemas.microsoft.com/office/drawing/2014/main" id="{EA75029C-64B9-41D0-9540-75846D4B04A5}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08170" y="9144"/>
            <a:ext cx="6080656" cy="6163733"/>
            <a:chOff x="6108170" y="8467"/>
            <a:chExt cx="6080656" cy="6163733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AF6B07A-A0CD-4593-B501-E1D50968C78F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8228012" y="8467"/>
              <a:ext cx="3810000" cy="3810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E1C2E537-D046-43E9-B78A-8D770E4C0FAA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6108170" y="91545"/>
              <a:ext cx="6080655" cy="608065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CF1ED42C-32AB-4AA5-B9D5-2ADF552B0379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235825" y="228600"/>
              <a:ext cx="4953000" cy="4953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62B69715-83DD-4F53-8564-D95D5D238DA8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335837" y="32278"/>
              <a:ext cx="4852989" cy="4852989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25BC2EBE-B4C1-42F9-9914-0F430C0600A7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845426" y="609601"/>
              <a:ext cx="4343399" cy="4343399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800"/>
            <a:ext cx="8001000" cy="804572"/>
          </a:xfrm>
        </p:spPr>
        <p:txBody>
          <a:bodyPr>
            <a:normAutofit fontScale="90000"/>
          </a:bodyPr>
          <a:lstStyle/>
          <a:p>
            <a:br>
              <a:rPr lang="en-GB" sz="4400" dirty="0"/>
            </a:br>
            <a:br>
              <a:rPr lang="en-GB" sz="4400" dirty="0"/>
            </a:br>
            <a:r>
              <a:rPr lang="en-GB" sz="4400" b="1" dirty="0"/>
              <a:t>giving Sunday</a:t>
            </a:r>
            <a:br>
              <a:rPr lang="en-GB" sz="4400" b="1" dirty="0"/>
            </a:br>
            <a:r>
              <a:rPr lang="en-GB" sz="4400" b="1" dirty="0"/>
              <a:t>Phil 4.10-20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2083951"/>
            <a:ext cx="5565586" cy="4088926"/>
          </a:xfrm>
        </p:spPr>
        <p:txBody>
          <a:bodyPr>
            <a:normAutofit/>
          </a:bodyPr>
          <a:lstStyle/>
          <a:p>
            <a:r>
              <a:rPr lang="en-GB" sz="4000" dirty="0">
                <a:solidFill>
                  <a:schemeClr val="tx1"/>
                </a:solidFill>
              </a:rPr>
              <a:t>The Grace of Giving </a:t>
            </a:r>
          </a:p>
        </p:txBody>
      </p:sp>
    </p:spTree>
    <p:extLst>
      <p:ext uri="{BB962C8B-B14F-4D97-AF65-F5344CB8AC3E}">
        <p14:creationId xmlns:p14="http://schemas.microsoft.com/office/powerpoint/2010/main" val="20500246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01E688E0-C729-4E49-9E7B-4697607DBE19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C8415D9-F6C6-4E79-956A-B2D9F8081CB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alphaModFix amt="15000"/>
            <a:extLst/>
          </a:blip>
          <a:srcRect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AAD89D74-79DD-4BE2-AA8C-8672382F2520}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08170" y="9144"/>
            <a:ext cx="6080656" cy="6163733"/>
            <a:chOff x="6108170" y="8467"/>
            <a:chExt cx="6080656" cy="6163733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EA020D6D-57F1-4846-9467-5E54F5B88A14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8228012" y="8467"/>
              <a:ext cx="3810000" cy="3810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FBA67610-3DFA-4B04-A0F3-FFBF2C97E8FA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6108170" y="91545"/>
              <a:ext cx="6080655" cy="608065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96F9FAA7-B1F5-4E7B-BEC6-00158A5F05F2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235825" y="228600"/>
              <a:ext cx="4953000" cy="4953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64174CF9-D8AD-4A5C-BF99-57B43506DADF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335837" y="32278"/>
              <a:ext cx="4852989" cy="4852989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B76B22A1-F450-4EAF-A363-7222D3D52957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845426" y="609601"/>
              <a:ext cx="4343399" cy="4343399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800"/>
            <a:ext cx="8001000" cy="1068356"/>
          </a:xfrm>
        </p:spPr>
        <p:txBody>
          <a:bodyPr>
            <a:normAutofit fontScale="90000"/>
          </a:bodyPr>
          <a:lstStyle/>
          <a:p>
            <a:pPr>
              <a:lnSpc>
                <a:spcPct val="90000"/>
              </a:lnSpc>
            </a:pPr>
            <a:br>
              <a:rPr lang="en-GB" dirty="0"/>
            </a:br>
            <a:br>
              <a:rPr lang="en-GB" dirty="0"/>
            </a:br>
            <a:r>
              <a:rPr lang="en-GB" dirty="0"/>
              <a:t>applying gospel values to the whole of life</a:t>
            </a:r>
            <a:endParaRPr lang="en-GB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2116183"/>
            <a:ext cx="9278394" cy="4310743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endParaRPr lang="en-GB" sz="3600" b="1" dirty="0"/>
          </a:p>
          <a:p>
            <a:pPr>
              <a:lnSpc>
                <a:spcPct val="90000"/>
              </a:lnSpc>
            </a:pPr>
            <a:r>
              <a:rPr lang="en-GB" sz="3600" b="1" dirty="0"/>
              <a:t>‘[E]verything, absolutely everything, takes place on sacred ground. God has something to say about every aspect of our lives…</a:t>
            </a:r>
          </a:p>
          <a:p>
            <a:pPr>
              <a:lnSpc>
                <a:spcPct val="90000"/>
              </a:lnSpc>
            </a:pPr>
            <a:r>
              <a:rPr lang="en-GB" sz="3600" b="1" dirty="0"/>
              <a:t>Including ‘the way we make our money and the way we spend it’</a:t>
            </a:r>
          </a:p>
          <a:p>
            <a:pPr>
              <a:lnSpc>
                <a:spcPct val="90000"/>
              </a:lnSpc>
            </a:pPr>
            <a:r>
              <a:rPr lang="en-GB" sz="3600" b="1" dirty="0"/>
              <a:t>Eugene Peterson</a:t>
            </a:r>
          </a:p>
          <a:p>
            <a:pPr>
              <a:lnSpc>
                <a:spcPct val="90000"/>
              </a:lnSpc>
            </a:pPr>
            <a:endParaRPr lang="en-GB" sz="1500" dirty="0"/>
          </a:p>
        </p:txBody>
      </p:sp>
    </p:spTree>
    <p:extLst>
      <p:ext uri="{BB962C8B-B14F-4D97-AF65-F5344CB8AC3E}">
        <p14:creationId xmlns:p14="http://schemas.microsoft.com/office/powerpoint/2010/main" val="14959248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01E688E0-C729-4E49-9E7B-4697607DBE19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C8415D9-F6C6-4E79-956A-B2D9F8081CB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alphaModFix amt="15000"/>
            <a:extLst/>
          </a:blip>
          <a:srcRect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AAD89D74-79DD-4BE2-AA8C-8672382F2520}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08170" y="9144"/>
            <a:ext cx="6080656" cy="6163733"/>
            <a:chOff x="6108170" y="8467"/>
            <a:chExt cx="6080656" cy="6163733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EA020D6D-57F1-4846-9467-5E54F5B88A14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8228012" y="8467"/>
              <a:ext cx="3810000" cy="3810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FBA67610-3DFA-4B04-A0F3-FFBF2C97E8FA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6108170" y="91545"/>
              <a:ext cx="6080655" cy="608065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96F9FAA7-B1F5-4E7B-BEC6-00158A5F05F2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235825" y="228600"/>
              <a:ext cx="4953000" cy="4953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64174CF9-D8AD-4A5C-BF99-57B43506DADF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335837" y="32278"/>
              <a:ext cx="4852989" cy="4852989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B76B22A1-F450-4EAF-A363-7222D3D52957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845426" y="609601"/>
              <a:ext cx="4343399" cy="4343399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800"/>
            <a:ext cx="8001000" cy="1068356"/>
          </a:xfrm>
        </p:spPr>
        <p:txBody>
          <a:bodyPr>
            <a:normAutofit fontScale="90000"/>
          </a:bodyPr>
          <a:lstStyle/>
          <a:p>
            <a:pPr>
              <a:lnSpc>
                <a:spcPct val="90000"/>
              </a:lnSpc>
            </a:pPr>
            <a:br>
              <a:rPr lang="en-GB" dirty="0"/>
            </a:br>
            <a:br>
              <a:rPr lang="en-GB" dirty="0"/>
            </a:br>
            <a:endParaRPr lang="en-GB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1551963"/>
            <a:ext cx="11421102" cy="487496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endParaRPr lang="en-GB" sz="3600" b="1" dirty="0"/>
          </a:p>
          <a:p>
            <a:pPr>
              <a:lnSpc>
                <a:spcPct val="90000"/>
              </a:lnSpc>
            </a:pPr>
            <a:r>
              <a:rPr lang="en-GB" sz="3200" b="1" dirty="0"/>
              <a:t>‘Christian giving is an extremely important topic on the contemporary church’s agenda. </a:t>
            </a:r>
          </a:p>
          <a:p>
            <a:pPr>
              <a:lnSpc>
                <a:spcPct val="90000"/>
              </a:lnSpc>
            </a:pPr>
            <a:r>
              <a:rPr lang="en-GB" sz="3200" b="1" dirty="0"/>
              <a:t>Local churches are often preoccupied with financial concerns, and worldwide I doubt there is a single Christian enterprise which is not hindered and hampered by lack of funds. </a:t>
            </a:r>
          </a:p>
          <a:p>
            <a:pPr>
              <a:lnSpc>
                <a:spcPct val="90000"/>
              </a:lnSpc>
            </a:pPr>
            <a:r>
              <a:rPr lang="en-GB" sz="3200" b="1" dirty="0"/>
              <a:t>How then can we think biblically about Christian giving?’ </a:t>
            </a:r>
          </a:p>
          <a:p>
            <a:pPr>
              <a:lnSpc>
                <a:spcPct val="90000"/>
              </a:lnSpc>
            </a:pPr>
            <a:r>
              <a:rPr lang="en-GB" sz="3200" b="1" dirty="0"/>
              <a:t>John Stott</a:t>
            </a:r>
          </a:p>
          <a:p>
            <a:pPr>
              <a:lnSpc>
                <a:spcPct val="90000"/>
              </a:lnSpc>
            </a:pPr>
            <a:endParaRPr lang="en-GB" sz="15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0AF5516-EA02-4B6A-847E-34FB214B302B}"/>
              </a:ext>
            </a:extLst>
          </p:cNvPr>
          <p:cNvSpPr/>
          <p:nvPr/>
        </p:nvSpPr>
        <p:spPr>
          <a:xfrm>
            <a:off x="1407329" y="151125"/>
            <a:ext cx="832389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800" cap="all" dirty="0">
                <a:ln w="3175" cmpd="sng">
                  <a:noFill/>
                </a:ln>
                <a:solidFill>
                  <a:prstClr val="white"/>
                </a:solidFill>
                <a:ea typeface="+mj-ea"/>
                <a:cs typeface="+mj-cs"/>
              </a:rPr>
              <a:t>applying gospel values to the subject of giving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21014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01E688E0-C729-4E49-9E7B-4697607DBE19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C8415D9-F6C6-4E79-956A-B2D9F8081CB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alphaModFix amt="15000"/>
            <a:extLst/>
          </a:blip>
          <a:srcRect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AAD89D74-79DD-4BE2-AA8C-8672382F2520}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08170" y="9144"/>
            <a:ext cx="6080656" cy="6163733"/>
            <a:chOff x="6108170" y="8467"/>
            <a:chExt cx="6080656" cy="6163733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EA020D6D-57F1-4846-9467-5E54F5B88A14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8228012" y="8467"/>
              <a:ext cx="3810000" cy="3810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FBA67610-3DFA-4B04-A0F3-FFBF2C97E8FA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6108170" y="91545"/>
              <a:ext cx="6080655" cy="608065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96F9FAA7-B1F5-4E7B-BEC6-00158A5F05F2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235825" y="228600"/>
              <a:ext cx="4953000" cy="49530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64174CF9-D8AD-4A5C-BF99-57B43506DADF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335837" y="32278"/>
              <a:ext cx="4852989" cy="4852989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B76B22A1-F450-4EAF-A363-7222D3D52957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845426" y="609601"/>
              <a:ext cx="4343399" cy="4343399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800"/>
            <a:ext cx="8001000" cy="1068356"/>
          </a:xfrm>
        </p:spPr>
        <p:txBody>
          <a:bodyPr>
            <a:normAutofit fontScale="90000"/>
          </a:bodyPr>
          <a:lstStyle/>
          <a:p>
            <a:pPr>
              <a:lnSpc>
                <a:spcPct val="90000"/>
              </a:lnSpc>
            </a:pPr>
            <a:br>
              <a:rPr lang="en-GB" dirty="0"/>
            </a:br>
            <a:br>
              <a:rPr lang="en-GB" dirty="0"/>
            </a:br>
            <a:r>
              <a:rPr lang="en-GB" dirty="0"/>
              <a:t>1. an expression of god’s grace (vv1, 6, 7) </a:t>
            </a:r>
            <a:endParaRPr lang="en-GB" b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3834503-D388-403C-B7F6-5CA0060D4C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35290" y="1882365"/>
            <a:ext cx="7179906" cy="4786604"/>
          </a:xfrm>
          <a:prstGeom prst="rect">
            <a:avLst/>
          </a:prstGeom>
        </p:spPr>
      </p:pic>
      <p:sp>
        <p:nvSpPr>
          <p:cNvPr id="7" name="Subtitle 6">
            <a:extLst>
              <a:ext uri="{FF2B5EF4-FFF2-40B4-BE49-F238E27FC236}">
                <a16:creationId xmlns:a16="http://schemas.microsoft.com/office/drawing/2014/main" id="{FF80AE98-1CD3-4A2E-BD3B-C10343F23D2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16030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id="{9BC4794E-A4AC-42E1-A99F-469C912E07BA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313F1EA3-2BA1-4FF3-9B83-CE9C6C8D27A1}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518C902E-5109-4A69-9174-42EA8E794F3E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72BE8D63-622B-4B9D-A2EE-A837D22A6D4D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F8CD3F5D-A0D5-4035-9B35-6D30C01201CC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BF13DD18-75A1-4A3F-AB15-8F1374835998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6D39B40C-106C-46CC-A106-B4D292469DAB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4" name="Snip Diagonal Corner Rectangle 6">
            <a:extLst>
              <a:ext uri="{FF2B5EF4-FFF2-40B4-BE49-F238E27FC236}">
                <a16:creationId xmlns:a16="http://schemas.microsoft.com/office/drawing/2014/main" id="{798159DC-A6C4-4AA8-A82F-DF0678B9E458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4000" y="620722"/>
            <a:ext cx="5136155" cy="5286838"/>
          </a:xfrm>
          <a:prstGeom prst="snip2DiagRect">
            <a:avLst>
              <a:gd name="adj1" fmla="val 9954"/>
              <a:gd name="adj2" fmla="val 0"/>
            </a:avLst>
          </a:prstGeom>
          <a:solidFill>
            <a:schemeClr val="tx1"/>
          </a:solidFill>
          <a:ln>
            <a:noFill/>
          </a:ln>
          <a:effectLst>
            <a:innerShdw blurRad="57150" dist="38100" dir="14460000">
              <a:prstClr val="black">
                <a:alpha val="7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C8415D9-F6C6-4E79-956A-B2D9F8081CB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/>
          </a:blip>
          <a:srcRect t="5277" r="-3" b="-3"/>
          <a:stretch/>
        </p:blipFill>
        <p:spPr>
          <a:xfrm>
            <a:off x="797205" y="786114"/>
            <a:ext cx="4809744" cy="2562724"/>
          </a:xfrm>
          <a:custGeom>
            <a:avLst/>
            <a:gdLst>
              <a:gd name="connsiteX0" fmla="*/ 478762 w 4809744"/>
              <a:gd name="connsiteY0" fmla="*/ 0 h 2562724"/>
              <a:gd name="connsiteX1" fmla="*/ 4809744 w 4809744"/>
              <a:gd name="connsiteY1" fmla="*/ 0 h 2562724"/>
              <a:gd name="connsiteX2" fmla="*/ 4809744 w 4809744"/>
              <a:gd name="connsiteY2" fmla="*/ 2562724 h 2562724"/>
              <a:gd name="connsiteX3" fmla="*/ 0 w 4809744"/>
              <a:gd name="connsiteY3" fmla="*/ 2562724 h 2562724"/>
              <a:gd name="connsiteX4" fmla="*/ 0 w 4809744"/>
              <a:gd name="connsiteY4" fmla="*/ 478762 h 25627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09744" h="2562724">
                <a:moveTo>
                  <a:pt x="478762" y="0"/>
                </a:moveTo>
                <a:lnTo>
                  <a:pt x="4809744" y="0"/>
                </a:lnTo>
                <a:lnTo>
                  <a:pt x="4809744" y="2562724"/>
                </a:lnTo>
                <a:lnTo>
                  <a:pt x="0" y="2562724"/>
                </a:lnTo>
                <a:lnTo>
                  <a:pt x="0" y="478762"/>
                </a:lnTo>
                <a:close/>
              </a:path>
            </a:pathLst>
          </a:cu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58C4CC1-7669-4223-B399-74F1CB31FFE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4592" r="-3" b="15443"/>
          <a:stretch/>
        </p:blipFill>
        <p:spPr>
          <a:xfrm>
            <a:off x="797779" y="3513437"/>
            <a:ext cx="4809744" cy="2246151"/>
          </a:xfrm>
          <a:custGeom>
            <a:avLst/>
            <a:gdLst>
              <a:gd name="connsiteX0" fmla="*/ 0 w 4809744"/>
              <a:gd name="connsiteY0" fmla="*/ 0 h 2246151"/>
              <a:gd name="connsiteX1" fmla="*/ 4809744 w 4809744"/>
              <a:gd name="connsiteY1" fmla="*/ 0 h 2246151"/>
              <a:gd name="connsiteX2" fmla="*/ 4809744 w 4809744"/>
              <a:gd name="connsiteY2" fmla="*/ 1767389 h 2246151"/>
              <a:gd name="connsiteX3" fmla="*/ 4330982 w 4809744"/>
              <a:gd name="connsiteY3" fmla="*/ 2246151 h 2246151"/>
              <a:gd name="connsiteX4" fmla="*/ 0 w 4809744"/>
              <a:gd name="connsiteY4" fmla="*/ 2246151 h 2246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09744" h="2246151">
                <a:moveTo>
                  <a:pt x="0" y="0"/>
                </a:moveTo>
                <a:lnTo>
                  <a:pt x="4809744" y="0"/>
                </a:lnTo>
                <a:lnTo>
                  <a:pt x="4809744" y="1767389"/>
                </a:lnTo>
                <a:lnTo>
                  <a:pt x="4330982" y="2246151"/>
                </a:lnTo>
                <a:lnTo>
                  <a:pt x="0" y="2246151"/>
                </a:lnTo>
                <a:close/>
              </a:path>
            </a:pathLst>
          </a:cu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45213" y="2361653"/>
            <a:ext cx="5408613" cy="3028983"/>
          </a:xfrm>
        </p:spPr>
        <p:txBody>
          <a:bodyPr>
            <a:normAutofit fontScale="90000"/>
          </a:bodyPr>
          <a:lstStyle/>
          <a:p>
            <a:pPr lvl="0">
              <a:lnSpc>
                <a:spcPct val="90000"/>
              </a:lnSpc>
              <a:spcAft>
                <a:spcPts val="800"/>
              </a:spcAft>
            </a:pPr>
            <a:br>
              <a:rPr lang="en-GB" sz="3400" dirty="0"/>
            </a:br>
            <a:br>
              <a:rPr lang="en-GB" sz="3400" dirty="0"/>
            </a:br>
            <a:r>
              <a:rPr lang="en-GB" sz="3400" b="1" dirty="0"/>
              <a:t>3. </a:t>
            </a:r>
            <a:r>
              <a:rPr lang="en-GB" sz="4000" b="1" dirty="0">
                <a:solidFill>
                  <a:prstClr val="white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according to means (vv14-15) </a:t>
            </a:r>
            <a:br>
              <a:rPr lang="en-GB" sz="4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GB" sz="4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4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not haphazard, but planned (vv6-7, 11, 16-20)</a:t>
            </a:r>
            <a:br>
              <a:rPr lang="en-GB" sz="4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GB" sz="4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4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generous (vv1-4)</a:t>
            </a:r>
            <a:br>
              <a:rPr lang="en-GB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4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br>
              <a:rPr lang="en-GB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GB" sz="4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42039" y="5362891"/>
            <a:ext cx="4264026" cy="45719"/>
          </a:xfrm>
        </p:spPr>
        <p:txBody>
          <a:bodyPr>
            <a:normAutofit fontScale="25000" lnSpcReduction="20000"/>
          </a:bodyPr>
          <a:lstStyle/>
          <a:p>
            <a:endParaRPr lang="en-GB" b="1" dirty="0"/>
          </a:p>
          <a:p>
            <a:endParaRPr lang="en-GB" dirty="0"/>
          </a:p>
        </p:txBody>
      </p:sp>
      <p:sp>
        <p:nvSpPr>
          <p:cNvPr id="22" name="Subtitle 2">
            <a:extLst>
              <a:ext uri="{FF2B5EF4-FFF2-40B4-BE49-F238E27FC236}">
                <a16:creationId xmlns:a16="http://schemas.microsoft.com/office/drawing/2014/main" id="{BEE870E3-C936-46CE-AB75-353B397F2766}"/>
              </a:ext>
            </a:extLst>
          </p:cNvPr>
          <p:cNvSpPr txBox="1">
            <a:spLocks/>
          </p:cNvSpPr>
          <p:nvPr/>
        </p:nvSpPr>
        <p:spPr>
          <a:xfrm>
            <a:off x="7088696" y="2116183"/>
            <a:ext cx="2873909" cy="431074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1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endParaRPr lang="en-GB" sz="3600" b="1" dirty="0"/>
          </a:p>
          <a:p>
            <a:pPr>
              <a:lnSpc>
                <a:spcPct val="90000"/>
              </a:lnSpc>
            </a:pPr>
            <a:endParaRPr lang="en-GB" sz="1500" dirty="0"/>
          </a:p>
        </p:txBody>
      </p:sp>
    </p:spTree>
    <p:extLst>
      <p:ext uri="{BB962C8B-B14F-4D97-AF65-F5344CB8AC3E}">
        <p14:creationId xmlns:p14="http://schemas.microsoft.com/office/powerpoint/2010/main" val="37659860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id="{9BC4794E-A4AC-42E1-A99F-469C912E07BA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313F1EA3-2BA1-4FF3-9B83-CE9C6C8D27A1}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518C902E-5109-4A69-9174-42EA8E794F3E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72BE8D63-622B-4B9D-A2EE-A837D22A6D4D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F8CD3F5D-A0D5-4035-9B35-6D30C01201CC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BF13DD18-75A1-4A3F-AB15-8F1374835998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6D39B40C-106C-46CC-A106-B4D292469DAB}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4" name="Snip Diagonal Corner Rectangle 6">
            <a:extLst>
              <a:ext uri="{FF2B5EF4-FFF2-40B4-BE49-F238E27FC236}">
                <a16:creationId xmlns:a16="http://schemas.microsoft.com/office/drawing/2014/main" id="{798159DC-A6C4-4AA8-A82F-DF0678B9E458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4000" y="620722"/>
            <a:ext cx="5136155" cy="5286838"/>
          </a:xfrm>
          <a:prstGeom prst="snip2DiagRect">
            <a:avLst>
              <a:gd name="adj1" fmla="val 9954"/>
              <a:gd name="adj2" fmla="val 0"/>
            </a:avLst>
          </a:prstGeom>
          <a:solidFill>
            <a:schemeClr val="tx1"/>
          </a:solidFill>
          <a:ln>
            <a:noFill/>
          </a:ln>
          <a:effectLst>
            <a:innerShdw blurRad="57150" dist="38100" dir="14460000">
              <a:prstClr val="black">
                <a:alpha val="7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C8415D9-F6C6-4E79-956A-B2D9F8081CB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/>
          </a:blip>
          <a:srcRect t="5277" r="-3" b="-3"/>
          <a:stretch/>
        </p:blipFill>
        <p:spPr>
          <a:xfrm>
            <a:off x="797205" y="786114"/>
            <a:ext cx="4809744" cy="2562724"/>
          </a:xfrm>
          <a:custGeom>
            <a:avLst/>
            <a:gdLst>
              <a:gd name="connsiteX0" fmla="*/ 478762 w 4809744"/>
              <a:gd name="connsiteY0" fmla="*/ 0 h 2562724"/>
              <a:gd name="connsiteX1" fmla="*/ 4809744 w 4809744"/>
              <a:gd name="connsiteY1" fmla="*/ 0 h 2562724"/>
              <a:gd name="connsiteX2" fmla="*/ 4809744 w 4809744"/>
              <a:gd name="connsiteY2" fmla="*/ 2562724 h 2562724"/>
              <a:gd name="connsiteX3" fmla="*/ 0 w 4809744"/>
              <a:gd name="connsiteY3" fmla="*/ 2562724 h 2562724"/>
              <a:gd name="connsiteX4" fmla="*/ 0 w 4809744"/>
              <a:gd name="connsiteY4" fmla="*/ 478762 h 25627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09744" h="2562724">
                <a:moveTo>
                  <a:pt x="478762" y="0"/>
                </a:moveTo>
                <a:lnTo>
                  <a:pt x="4809744" y="0"/>
                </a:lnTo>
                <a:lnTo>
                  <a:pt x="4809744" y="2562724"/>
                </a:lnTo>
                <a:lnTo>
                  <a:pt x="0" y="2562724"/>
                </a:lnTo>
                <a:lnTo>
                  <a:pt x="0" y="478762"/>
                </a:lnTo>
                <a:close/>
              </a:path>
            </a:pathLst>
          </a:cu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58C4CC1-7669-4223-B399-74F1CB31FFE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4592" r="-3" b="15443"/>
          <a:stretch/>
        </p:blipFill>
        <p:spPr>
          <a:xfrm>
            <a:off x="797779" y="3513437"/>
            <a:ext cx="4809744" cy="2246151"/>
          </a:xfrm>
          <a:custGeom>
            <a:avLst/>
            <a:gdLst>
              <a:gd name="connsiteX0" fmla="*/ 0 w 4809744"/>
              <a:gd name="connsiteY0" fmla="*/ 0 h 2246151"/>
              <a:gd name="connsiteX1" fmla="*/ 4809744 w 4809744"/>
              <a:gd name="connsiteY1" fmla="*/ 0 h 2246151"/>
              <a:gd name="connsiteX2" fmla="*/ 4809744 w 4809744"/>
              <a:gd name="connsiteY2" fmla="*/ 1767389 h 2246151"/>
              <a:gd name="connsiteX3" fmla="*/ 4330982 w 4809744"/>
              <a:gd name="connsiteY3" fmla="*/ 2246151 h 2246151"/>
              <a:gd name="connsiteX4" fmla="*/ 0 w 4809744"/>
              <a:gd name="connsiteY4" fmla="*/ 2246151 h 2246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09744" h="2246151">
                <a:moveTo>
                  <a:pt x="0" y="0"/>
                </a:moveTo>
                <a:lnTo>
                  <a:pt x="4809744" y="0"/>
                </a:lnTo>
                <a:lnTo>
                  <a:pt x="4809744" y="1767389"/>
                </a:lnTo>
                <a:lnTo>
                  <a:pt x="4330982" y="2246151"/>
                </a:lnTo>
                <a:lnTo>
                  <a:pt x="0" y="2246151"/>
                </a:lnTo>
                <a:close/>
              </a:path>
            </a:pathLst>
          </a:cu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82672" y="1922181"/>
            <a:ext cx="5408613" cy="3028983"/>
          </a:xfrm>
        </p:spPr>
        <p:txBody>
          <a:bodyPr>
            <a:normAutofit fontScale="90000"/>
          </a:bodyPr>
          <a:lstStyle/>
          <a:p>
            <a:pPr lvl="0">
              <a:lnSpc>
                <a:spcPct val="90000"/>
              </a:lnSpc>
              <a:spcAft>
                <a:spcPts val="800"/>
              </a:spcAft>
            </a:pPr>
            <a:br>
              <a:rPr lang="en-GB" sz="3400" dirty="0"/>
            </a:br>
            <a:br>
              <a:rPr lang="en-GB" sz="3400" dirty="0"/>
            </a:br>
            <a:r>
              <a:rPr lang="en-GB" sz="4000" b="1" dirty="0">
                <a:latin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en-GB" sz="4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joyful (vv14-15)</a:t>
            </a:r>
            <a:br>
              <a:rPr lang="en-GB" sz="4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GB" sz="4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4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 an expression of our commitment to god (vv4-5, v24)</a:t>
            </a:r>
            <a:br>
              <a:rPr lang="en-GB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4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br>
              <a:rPr lang="en-GB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GB" sz="4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5999" y="3843868"/>
            <a:ext cx="4264026" cy="1564744"/>
          </a:xfrm>
        </p:spPr>
        <p:txBody>
          <a:bodyPr>
            <a:normAutofit/>
          </a:bodyPr>
          <a:lstStyle/>
          <a:p>
            <a:endParaRPr lang="en-GB" b="1"/>
          </a:p>
          <a:p>
            <a:endParaRPr lang="en-GB"/>
          </a:p>
        </p:txBody>
      </p:sp>
      <p:sp>
        <p:nvSpPr>
          <p:cNvPr id="22" name="Subtitle 2">
            <a:extLst>
              <a:ext uri="{FF2B5EF4-FFF2-40B4-BE49-F238E27FC236}">
                <a16:creationId xmlns:a16="http://schemas.microsoft.com/office/drawing/2014/main" id="{BEE870E3-C936-46CE-AB75-353B397F2766}"/>
              </a:ext>
            </a:extLst>
          </p:cNvPr>
          <p:cNvSpPr txBox="1">
            <a:spLocks/>
          </p:cNvSpPr>
          <p:nvPr/>
        </p:nvSpPr>
        <p:spPr>
          <a:xfrm>
            <a:off x="7088696" y="2116183"/>
            <a:ext cx="2873909" cy="431074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1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endParaRPr lang="en-GB" sz="3600" b="1" dirty="0"/>
          </a:p>
          <a:p>
            <a:pPr>
              <a:lnSpc>
                <a:spcPct val="90000"/>
              </a:lnSpc>
            </a:pPr>
            <a:endParaRPr lang="en-GB" sz="1500" dirty="0"/>
          </a:p>
        </p:txBody>
      </p:sp>
    </p:spTree>
    <p:extLst>
      <p:ext uri="{BB962C8B-B14F-4D97-AF65-F5344CB8AC3E}">
        <p14:creationId xmlns:p14="http://schemas.microsoft.com/office/powerpoint/2010/main" val="155330716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2F2F3698D71DB40B9309D265380E61A" ma:contentTypeVersion="2" ma:contentTypeDescription="Create a new document." ma:contentTypeScope="" ma:versionID="1468fcb82bb5268525ff571f90944706">
  <xsd:schema xmlns:xsd="http://www.w3.org/2001/XMLSchema" xmlns:xs="http://www.w3.org/2001/XMLSchema" xmlns:p="http://schemas.microsoft.com/office/2006/metadata/properties" xmlns:ns2="8145bb1d-ca89-48f5-8a03-ec3f69990983" targetNamespace="http://schemas.microsoft.com/office/2006/metadata/properties" ma:root="true" ma:fieldsID="f1fa78687279a4a642475865b6c74f3f" ns2:_="">
    <xsd:import namespace="8145bb1d-ca89-48f5-8a03-ec3f6999098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45bb1d-ca89-48f5-8a03-ec3f6999098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B3FE309-720D-4C47-9B95-461FC3A5C2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145bb1d-ca89-48f5-8a03-ec3f6999098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A28BD12-2B25-4A19-94FD-38F884811CCE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8145bb1d-ca89-48f5-8a03-ec3f69990983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3B74D401-4E83-47CB-B225-DAB6FEF7477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372</TotalTime>
  <Words>111</Words>
  <Application>Microsoft Office PowerPoint</Application>
  <PresentationFormat>Widescreen</PresentationFormat>
  <Paragraphs>17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Calibri</vt:lpstr>
      <vt:lpstr>Century Gothic</vt:lpstr>
      <vt:lpstr>Times New Roman</vt:lpstr>
      <vt:lpstr>Wingdings 3</vt:lpstr>
      <vt:lpstr>Slice</vt:lpstr>
      <vt:lpstr>  giving Sunday Phil 4.10-20 </vt:lpstr>
      <vt:lpstr>  applying gospel values to the whole of life</vt:lpstr>
      <vt:lpstr>  </vt:lpstr>
      <vt:lpstr>  1. an expression of god’s grace (vv1, 6, 7) </vt:lpstr>
      <vt:lpstr>  3. according to means (vv14-15)   2. not haphazard, but planned (vv6-7, 11, 16-20)  3. generous (vv1-4)   </vt:lpstr>
      <vt:lpstr>  4. joyful (vv14-15)  5. an expression of our commitment to god (vv4-5, v24)  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Discipleship Glory on the mountain; glory in the valley</dc:title>
  <dc:creator>Peter Morden</dc:creator>
  <cp:lastModifiedBy>Peter Morden</cp:lastModifiedBy>
  <cp:revision>30</cp:revision>
  <cp:lastPrinted>2018-04-15T07:43:11Z</cp:lastPrinted>
  <dcterms:created xsi:type="dcterms:W3CDTF">2017-09-09T11:25:19Z</dcterms:created>
  <dcterms:modified xsi:type="dcterms:W3CDTF">2018-04-15T08:43:38Z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0x01010032F2F3698D71DB40B9309D265380E61A</vt:lpwstr>
  </property>
</Properties>
</file>