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2" r:id="rId2"/>
    <p:sldId id="269" r:id="rId3"/>
    <p:sldId id="268" r:id="rId4"/>
    <p:sldId id="257" r:id="rId5"/>
    <p:sldId id="258" r:id="rId6"/>
    <p:sldId id="270" r:id="rId7"/>
    <p:sldId id="259" r:id="rId8"/>
    <p:sldId id="260" r:id="rId9"/>
    <p:sldId id="261" r:id="rId10"/>
    <p:sldId id="274" r:id="rId11"/>
    <p:sldId id="271" r:id="rId12"/>
    <p:sldId id="264" r:id="rId13"/>
    <p:sldId id="272"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86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E11ED3-11E9-40A4-92C8-86E15FE7F962}" type="datetimeFigureOut">
              <a:rPr lang="en-GB" smtClean="0"/>
              <a:t>27/05/2018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8F8EBD-AABF-46BC-B23B-5B0955BDF7EB}" type="slidenum">
              <a:rPr lang="en-GB" smtClean="0"/>
              <a:t>‹#›</a:t>
            </a:fld>
            <a:endParaRPr lang="en-GB"/>
          </a:p>
        </p:txBody>
      </p:sp>
    </p:spTree>
    <p:extLst>
      <p:ext uri="{BB962C8B-B14F-4D97-AF65-F5344CB8AC3E}">
        <p14:creationId xmlns:p14="http://schemas.microsoft.com/office/powerpoint/2010/main" val="3021117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shareeducation.org/services/academic-assessment"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Part 2  Reading</a:t>
            </a:r>
            <a:r>
              <a:rPr lang="en-GB" baseline="0" dirty="0" smtClean="0"/>
              <a:t> – The Message - </a:t>
            </a:r>
            <a:endParaRPr lang="en-GB" dirty="0" smtClean="0"/>
          </a:p>
          <a:p>
            <a:endParaRPr lang="en-GB" dirty="0" smtClean="0"/>
          </a:p>
          <a:p>
            <a:r>
              <a:rPr lang="en-GB" dirty="0" smtClean="0"/>
              <a:t>Coming home – lots</a:t>
            </a:r>
            <a:r>
              <a:rPr lang="en-GB" baseline="0" dirty="0" smtClean="0"/>
              <a:t> of change and life has felt and still does at times, like I’m spinning in a washing machine, I don’t know which way is up and feel pretty </a:t>
            </a:r>
          </a:p>
          <a:p>
            <a:r>
              <a:rPr lang="en-GB" baseline="0" dirty="0" smtClean="0"/>
              <a:t>soggy!</a:t>
            </a:r>
          </a:p>
          <a:p>
            <a:endParaRPr lang="en-GB" baseline="0" dirty="0" smtClean="0"/>
          </a:p>
          <a:p>
            <a:r>
              <a:rPr lang="en-GB" sz="1200" b="1" kern="1200" dirty="0" smtClean="0">
                <a:solidFill>
                  <a:schemeClr val="tx1"/>
                </a:solidFill>
                <a:effectLst/>
                <a:latin typeface="+mn-lt"/>
                <a:ea typeface="+mn-ea"/>
                <a:cs typeface="+mn-cs"/>
              </a:rPr>
              <a:t>Reading: 	The Storm – Acts 27 v 13 - 40</a:t>
            </a:r>
            <a:endParaRPr lang="en-GB" sz="1200" kern="1200" dirty="0" smtClean="0">
              <a:solidFill>
                <a:schemeClr val="tx1"/>
              </a:solidFill>
              <a:effectLst/>
              <a:latin typeface="+mn-lt"/>
              <a:ea typeface="+mn-ea"/>
              <a:cs typeface="+mn-cs"/>
            </a:endParaRPr>
          </a:p>
          <a:p>
            <a:r>
              <a:rPr lang="en-GB" sz="1200" kern="1200" baseline="30000" dirty="0" smtClean="0">
                <a:solidFill>
                  <a:schemeClr val="tx1"/>
                </a:solidFill>
                <a:effectLst/>
                <a:latin typeface="+mn-lt"/>
                <a:ea typeface="+mn-ea"/>
                <a:cs typeface="+mn-cs"/>
              </a:rPr>
              <a:t>13-15 </a:t>
            </a:r>
            <a:r>
              <a:rPr lang="en-GB" sz="1200" kern="1200" dirty="0" smtClean="0">
                <a:solidFill>
                  <a:schemeClr val="tx1"/>
                </a:solidFill>
                <a:effectLst/>
                <a:latin typeface="+mn-lt"/>
                <a:ea typeface="+mn-ea"/>
                <a:cs typeface="+mn-cs"/>
              </a:rPr>
              <a:t>When a gentle southerly breeze came up, they weighed anchor, thinking it would be smooth sailing. But they were no sooner out to sea than a gale-force wind, the infamous nor’easter, struck. They lost all control of the ship. It was a cork in the storm.</a:t>
            </a:r>
          </a:p>
          <a:p>
            <a:r>
              <a:rPr lang="en-GB" sz="1200" kern="1200" baseline="30000" dirty="0" smtClean="0">
                <a:solidFill>
                  <a:schemeClr val="tx1"/>
                </a:solidFill>
                <a:effectLst/>
                <a:latin typeface="+mn-lt"/>
                <a:ea typeface="+mn-ea"/>
                <a:cs typeface="+mn-cs"/>
              </a:rPr>
              <a:t>16-17 </a:t>
            </a:r>
            <a:r>
              <a:rPr lang="en-GB" sz="1200" kern="1200" dirty="0" smtClean="0">
                <a:solidFill>
                  <a:schemeClr val="tx1"/>
                </a:solidFill>
                <a:effectLst/>
                <a:latin typeface="+mn-lt"/>
                <a:ea typeface="+mn-ea"/>
                <a:cs typeface="+mn-cs"/>
              </a:rPr>
              <a:t>We came under the lee of the small island named </a:t>
            </a:r>
            <a:r>
              <a:rPr lang="en-GB" sz="1200" kern="1200" dirty="0" err="1" smtClean="0">
                <a:solidFill>
                  <a:schemeClr val="tx1"/>
                </a:solidFill>
                <a:effectLst/>
                <a:latin typeface="+mn-lt"/>
                <a:ea typeface="+mn-ea"/>
                <a:cs typeface="+mn-cs"/>
              </a:rPr>
              <a:t>Clauda</a:t>
            </a:r>
            <a:r>
              <a:rPr lang="en-GB" sz="1200" kern="1200" dirty="0" smtClean="0">
                <a:solidFill>
                  <a:schemeClr val="tx1"/>
                </a:solidFill>
                <a:effectLst/>
                <a:latin typeface="+mn-lt"/>
                <a:ea typeface="+mn-ea"/>
                <a:cs typeface="+mn-cs"/>
              </a:rPr>
              <a:t>, and managed to get a lifeboat ready and reef the sails. But rocky shoals prevented us from getting close. We only managed to avoid them by throwing out drift anchors.</a:t>
            </a:r>
          </a:p>
          <a:p>
            <a:r>
              <a:rPr lang="en-GB" sz="1200" kern="1200" baseline="30000" dirty="0" smtClean="0">
                <a:solidFill>
                  <a:schemeClr val="tx1"/>
                </a:solidFill>
                <a:effectLst/>
                <a:latin typeface="+mn-lt"/>
                <a:ea typeface="+mn-ea"/>
                <a:cs typeface="+mn-cs"/>
              </a:rPr>
              <a:t>18-20 </a:t>
            </a:r>
            <a:r>
              <a:rPr lang="en-GB" sz="1200" kern="1200" dirty="0" smtClean="0">
                <a:solidFill>
                  <a:schemeClr val="tx1"/>
                </a:solidFill>
                <a:effectLst/>
                <a:latin typeface="+mn-lt"/>
                <a:ea typeface="+mn-ea"/>
                <a:cs typeface="+mn-cs"/>
              </a:rPr>
              <a:t>Next day, out on the high seas again and badly damaged now by the storm, we dumped the cargo overboard. The third day the sailors lightened the ship further by throwing off all the tackle and provisions. It had been many days since we had seen either sun or stars. Wind and waves were battering us unmercifully, and we lost all hope of rescue.</a:t>
            </a:r>
          </a:p>
          <a:p>
            <a:r>
              <a:rPr lang="en-GB" sz="1200" kern="1200" baseline="30000" dirty="0" smtClean="0">
                <a:solidFill>
                  <a:schemeClr val="tx1"/>
                </a:solidFill>
                <a:effectLst/>
                <a:latin typeface="+mn-lt"/>
                <a:ea typeface="+mn-ea"/>
                <a:cs typeface="+mn-cs"/>
              </a:rPr>
              <a:t>21-22 </a:t>
            </a:r>
            <a:r>
              <a:rPr lang="en-GB" sz="1200" kern="1200" dirty="0" smtClean="0">
                <a:solidFill>
                  <a:schemeClr val="tx1"/>
                </a:solidFill>
                <a:effectLst/>
                <a:latin typeface="+mn-lt"/>
                <a:ea typeface="+mn-ea"/>
                <a:cs typeface="+mn-cs"/>
              </a:rPr>
              <a:t>With our appetite for both food and life long gone, Paul took his place in our midst and said, “Friends, you really should have listened to me back in Crete. We could have avoided all this trouble and trial. But there’s no need to dwell on that now. From now on, things are looking up! I can assure you that there’ll not be a single drowning among us, although I can’t say as much for the ship—the ship itself is doomed.</a:t>
            </a:r>
          </a:p>
          <a:p>
            <a:r>
              <a:rPr lang="en-GB" sz="1200" kern="1200" baseline="30000" dirty="0" smtClean="0">
                <a:solidFill>
                  <a:schemeClr val="tx1"/>
                </a:solidFill>
                <a:effectLst/>
                <a:latin typeface="+mn-lt"/>
                <a:ea typeface="+mn-ea"/>
                <a:cs typeface="+mn-cs"/>
              </a:rPr>
              <a:t>23-26 </a:t>
            </a:r>
            <a:r>
              <a:rPr lang="en-GB" sz="1200" kern="1200" dirty="0" smtClean="0">
                <a:solidFill>
                  <a:schemeClr val="tx1"/>
                </a:solidFill>
                <a:effectLst/>
                <a:latin typeface="+mn-lt"/>
                <a:ea typeface="+mn-ea"/>
                <a:cs typeface="+mn-cs"/>
              </a:rPr>
              <a:t>“Last night God’s angel stood at my side, an angel of this God I serve, saying to me, ‘Don’t give up, Paul. You’re going to stand before Caesar yet—and everyone sailing with you is also going to make it.’ So, dear friends, take heart. I believe God will do exactly what he told me. But we’re going to shipwreck on some island or other.”</a:t>
            </a:r>
          </a:p>
          <a:p>
            <a:r>
              <a:rPr lang="en-GB" sz="1200" kern="1200" baseline="30000" dirty="0" smtClean="0">
                <a:solidFill>
                  <a:schemeClr val="tx1"/>
                </a:solidFill>
                <a:effectLst/>
                <a:latin typeface="+mn-lt"/>
                <a:ea typeface="+mn-ea"/>
                <a:cs typeface="+mn-cs"/>
              </a:rPr>
              <a:t>27-29 </a:t>
            </a:r>
            <a:r>
              <a:rPr lang="en-GB" sz="1200" kern="1200" dirty="0" smtClean="0">
                <a:solidFill>
                  <a:schemeClr val="tx1"/>
                </a:solidFill>
                <a:effectLst/>
                <a:latin typeface="+mn-lt"/>
                <a:ea typeface="+mn-ea"/>
                <a:cs typeface="+mn-cs"/>
              </a:rPr>
              <a:t>On the fourteenth night, adrift somewhere on the Adriatic Sea, at about midnight the sailors sensed that we were approaching land. Sounding, they measured a depth of 120 feet, and shortly after that ninety feet. Afraid that we were about to run aground, they threw out four anchors and prayed for daylight.</a:t>
            </a:r>
          </a:p>
          <a:p>
            <a:r>
              <a:rPr lang="en-GB" sz="1200" kern="1200" baseline="30000" dirty="0" smtClean="0">
                <a:solidFill>
                  <a:schemeClr val="tx1"/>
                </a:solidFill>
                <a:effectLst/>
                <a:latin typeface="+mn-lt"/>
                <a:ea typeface="+mn-ea"/>
                <a:cs typeface="+mn-cs"/>
              </a:rPr>
              <a:t>30-32 </a:t>
            </a:r>
            <a:r>
              <a:rPr lang="en-GB" sz="1200" kern="1200" dirty="0" smtClean="0">
                <a:solidFill>
                  <a:schemeClr val="tx1"/>
                </a:solidFill>
                <a:effectLst/>
                <a:latin typeface="+mn-lt"/>
                <a:ea typeface="+mn-ea"/>
                <a:cs typeface="+mn-cs"/>
              </a:rPr>
              <a:t>Some of the sailors tried to jump ship. They let down the lifeboat, pretending they were going to set out more anchors from the bow. Paul saw through their guise and told the centurion and his soldiers, “If these sailors don’t stay with the ship, we’re all going down.” So the soldiers cut the lines to the lifeboat and let it drift off.</a:t>
            </a:r>
          </a:p>
          <a:p>
            <a:r>
              <a:rPr lang="en-GB" sz="1200" kern="1200" baseline="30000" dirty="0" smtClean="0">
                <a:solidFill>
                  <a:schemeClr val="tx1"/>
                </a:solidFill>
                <a:effectLst/>
                <a:latin typeface="+mn-lt"/>
                <a:ea typeface="+mn-ea"/>
                <a:cs typeface="+mn-cs"/>
              </a:rPr>
              <a:t>33-34 </a:t>
            </a:r>
            <a:r>
              <a:rPr lang="en-GB" sz="1200" kern="1200" dirty="0" smtClean="0">
                <a:solidFill>
                  <a:schemeClr val="tx1"/>
                </a:solidFill>
                <a:effectLst/>
                <a:latin typeface="+mn-lt"/>
                <a:ea typeface="+mn-ea"/>
                <a:cs typeface="+mn-cs"/>
              </a:rPr>
              <a:t>With dawn about to break, Paul called everyone together and proposed breakfast: “This is the fourteenth day we’ve gone without food. None of us has felt like eating! But I urge you to eat something now. You’ll need strength for the rescue ahead. You’re going to come out of this without even a scratch!”</a:t>
            </a:r>
          </a:p>
          <a:p>
            <a:r>
              <a:rPr lang="en-GB" sz="1200" kern="1200" baseline="30000" dirty="0" smtClean="0">
                <a:solidFill>
                  <a:schemeClr val="tx1"/>
                </a:solidFill>
                <a:effectLst/>
                <a:latin typeface="+mn-lt"/>
                <a:ea typeface="+mn-ea"/>
                <a:cs typeface="+mn-cs"/>
              </a:rPr>
              <a:t>35-38 </a:t>
            </a:r>
            <a:r>
              <a:rPr lang="en-GB" sz="1200" kern="1200" dirty="0" smtClean="0">
                <a:solidFill>
                  <a:schemeClr val="tx1"/>
                </a:solidFill>
                <a:effectLst/>
                <a:latin typeface="+mn-lt"/>
                <a:ea typeface="+mn-ea"/>
                <a:cs typeface="+mn-cs"/>
              </a:rPr>
              <a:t>He broke the bread, gave thanks to God, passed it around, and they all ate heartily—276 of us, all told! With the meal finished and everyone full, the ship was further lightened by dumping the grain overboard.</a:t>
            </a:r>
          </a:p>
          <a:p>
            <a:r>
              <a:rPr lang="en-GB" sz="1200" kern="1200" baseline="30000" dirty="0" smtClean="0">
                <a:solidFill>
                  <a:schemeClr val="tx1"/>
                </a:solidFill>
                <a:effectLst/>
                <a:latin typeface="+mn-lt"/>
                <a:ea typeface="+mn-ea"/>
                <a:cs typeface="+mn-cs"/>
              </a:rPr>
              <a:t>39-41 </a:t>
            </a:r>
            <a:r>
              <a:rPr lang="en-GB" sz="1200" kern="1200" dirty="0" smtClean="0">
                <a:solidFill>
                  <a:schemeClr val="tx1"/>
                </a:solidFill>
                <a:effectLst/>
                <a:latin typeface="+mn-lt"/>
                <a:ea typeface="+mn-ea"/>
                <a:cs typeface="+mn-cs"/>
              </a:rPr>
              <a:t>At daybreak, no one recognized the land—but then they did notice a bay with a nice beach. They decided to try to run the ship up on the beach. They cut the anchors, loosed the tiller, raised the sail, and ran before the wind toward the beach. But we didn’t make it. Still far from shore, we hit a reef and the ship began to break up.</a:t>
            </a:r>
          </a:p>
          <a:p>
            <a:r>
              <a:rPr lang="en-GB" sz="1200" kern="1200" baseline="30000" dirty="0" smtClean="0">
                <a:solidFill>
                  <a:schemeClr val="tx1"/>
                </a:solidFill>
                <a:effectLst/>
                <a:latin typeface="+mn-lt"/>
                <a:ea typeface="+mn-ea"/>
                <a:cs typeface="+mn-cs"/>
              </a:rPr>
              <a:t>42-44 </a:t>
            </a:r>
            <a:r>
              <a:rPr lang="en-GB" sz="1200" kern="1200" dirty="0" smtClean="0">
                <a:solidFill>
                  <a:schemeClr val="tx1"/>
                </a:solidFill>
                <a:effectLst/>
                <a:latin typeface="+mn-lt"/>
                <a:ea typeface="+mn-ea"/>
                <a:cs typeface="+mn-cs"/>
              </a:rPr>
              <a:t>The soldiers decided to kill the prisoners so none could escape by swimming, but the centurion, determined to save Paul, stopped them. He gave orders for anyone who could swim to dive in and go for it, and for the rest to grab a plank. Everyone made it to shore safely.</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Those sailors and Paul really went through the storm.</a:t>
            </a:r>
          </a:p>
          <a:p>
            <a:endParaRPr lang="en-GB" dirty="0"/>
          </a:p>
        </p:txBody>
      </p:sp>
      <p:sp>
        <p:nvSpPr>
          <p:cNvPr id="4" name="Slide Number Placeholder 3"/>
          <p:cNvSpPr>
            <a:spLocks noGrp="1"/>
          </p:cNvSpPr>
          <p:nvPr>
            <p:ph type="sldNum" sz="quarter" idx="10"/>
          </p:nvPr>
        </p:nvSpPr>
        <p:spPr/>
        <p:txBody>
          <a:bodyPr/>
          <a:lstStyle/>
          <a:p>
            <a:fld id="{48921D6A-06DE-4746-ADA8-B69EF4FAD801}" type="slidenum">
              <a:rPr lang="en-GB" smtClean="0"/>
              <a:t>4</a:t>
            </a:fld>
            <a:endParaRPr lang="en-GB"/>
          </a:p>
        </p:txBody>
      </p:sp>
    </p:spTree>
    <p:extLst>
      <p:ext uri="{BB962C8B-B14F-4D97-AF65-F5344CB8AC3E}">
        <p14:creationId xmlns:p14="http://schemas.microsoft.com/office/powerpoint/2010/main" val="23610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8921D6A-06DE-4746-ADA8-B69EF4FAD801}" type="slidenum">
              <a:rPr lang="en-GB" smtClean="0">
                <a:solidFill>
                  <a:prstClr val="black"/>
                </a:solidFill>
              </a:rPr>
              <a:pPr/>
              <a:t>5</a:t>
            </a:fld>
            <a:endParaRPr lang="en-GB">
              <a:solidFill>
                <a:prstClr val="black"/>
              </a:solidFill>
            </a:endParaRPr>
          </a:p>
        </p:txBody>
      </p:sp>
    </p:spTree>
    <p:extLst>
      <p:ext uri="{BB962C8B-B14F-4D97-AF65-F5344CB8AC3E}">
        <p14:creationId xmlns:p14="http://schemas.microsoft.com/office/powerpoint/2010/main" val="1531005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50000"/>
              </a:lnSpc>
              <a:buFont typeface="Arial" panose="020B0604020202020204" pitchFamily="34" charset="0"/>
              <a:buChar char="•"/>
            </a:pPr>
            <a:r>
              <a:rPr lang="en-GB" sz="1200" dirty="0" smtClean="0">
                <a:latin typeface="Corbel" panose="020B0503020204020204" pitchFamily="34" charset="0"/>
              </a:rPr>
              <a:t>transitions, Schooling options – Local, home, </a:t>
            </a:r>
          </a:p>
          <a:p>
            <a:pPr marL="285750" indent="-285750">
              <a:lnSpc>
                <a:spcPct val="150000"/>
              </a:lnSpc>
              <a:buFont typeface="Arial" panose="020B0604020202020204" pitchFamily="34" charset="0"/>
              <a:buChar char="•"/>
            </a:pPr>
            <a:r>
              <a:rPr lang="en-GB" sz="1200" dirty="0" smtClean="0">
                <a:latin typeface="Corbel" panose="020B0503020204020204" pitchFamily="34" charset="0"/>
              </a:rPr>
              <a:t>Finding success in the local school system</a:t>
            </a:r>
          </a:p>
          <a:p>
            <a:pPr marL="285750" indent="-285750">
              <a:lnSpc>
                <a:spcPct val="150000"/>
              </a:lnSpc>
              <a:buFont typeface="Arial" panose="020B0604020202020204" pitchFamily="34" charset="0"/>
              <a:buChar char="•"/>
            </a:pPr>
            <a:r>
              <a:rPr lang="en-GB" sz="1200" dirty="0" smtClean="0">
                <a:latin typeface="Corbel" panose="020B0503020204020204" pitchFamily="34" charset="0"/>
              </a:rPr>
              <a:t>Learning in a second language</a:t>
            </a:r>
          </a:p>
          <a:p>
            <a:pPr marL="285750" indent="-285750">
              <a:lnSpc>
                <a:spcPct val="150000"/>
              </a:lnSpc>
              <a:buFont typeface="Arial" panose="020B0604020202020204" pitchFamily="34" charset="0"/>
              <a:buChar char="•"/>
            </a:pPr>
            <a:r>
              <a:rPr lang="en-GB" sz="1200" dirty="0" smtClean="0">
                <a:latin typeface="Corbel" panose="020B0503020204020204" pitchFamily="34" charset="0"/>
              </a:rPr>
              <a:t>Supplementing English while using local schools</a:t>
            </a:r>
          </a:p>
          <a:p>
            <a:pPr marL="285750" indent="-285750">
              <a:lnSpc>
                <a:spcPct val="150000"/>
              </a:lnSpc>
              <a:buFont typeface="Arial" panose="020B0604020202020204" pitchFamily="34" charset="0"/>
              <a:buChar char="•"/>
            </a:pPr>
            <a:r>
              <a:rPr lang="en-GB" sz="1200" dirty="0" smtClean="0">
                <a:latin typeface="Corbel" panose="020B0503020204020204" pitchFamily="34" charset="0"/>
              </a:rPr>
              <a:t>Educating children at home while living cross-culturally</a:t>
            </a:r>
          </a:p>
          <a:p>
            <a:pPr marL="285750" indent="-285750">
              <a:lnSpc>
                <a:spcPct val="150000"/>
              </a:lnSpc>
              <a:buFont typeface="Arial" panose="020B0604020202020204" pitchFamily="34" charset="0"/>
              <a:buChar char="•"/>
            </a:pPr>
            <a:r>
              <a:rPr lang="en-GB" sz="1200" dirty="0" smtClean="0">
                <a:latin typeface="Corbel" panose="020B0503020204020204" pitchFamily="34" charset="0"/>
              </a:rPr>
              <a:t>Finding the right curriculum </a:t>
            </a:r>
          </a:p>
          <a:p>
            <a:pPr marL="285750" indent="-285750">
              <a:lnSpc>
                <a:spcPct val="150000"/>
              </a:lnSpc>
              <a:buFont typeface="Arial" panose="020B0604020202020204" pitchFamily="34" charset="0"/>
              <a:buChar char="•"/>
            </a:pPr>
            <a:r>
              <a:rPr lang="en-GB" sz="1200" dirty="0" smtClean="0">
                <a:latin typeface="Corbel" panose="020B0503020204020204" pitchFamily="34" charset="0"/>
                <a:hlinkClick r:id="rId3"/>
              </a:rPr>
              <a:t>Assessing a child’s academic progress</a:t>
            </a:r>
            <a:endParaRPr lang="en-GB" sz="1200" dirty="0" smtClean="0">
              <a:latin typeface="Corbel" panose="020B0503020204020204" pitchFamily="34" charset="0"/>
            </a:endParaRPr>
          </a:p>
          <a:p>
            <a:pPr marL="285750" indent="-285750">
              <a:lnSpc>
                <a:spcPct val="150000"/>
              </a:lnSpc>
              <a:buFont typeface="Arial" panose="020B0604020202020204" pitchFamily="34" charset="0"/>
              <a:buChar char="•"/>
            </a:pPr>
            <a:r>
              <a:rPr lang="en-GB" sz="1200" dirty="0" smtClean="0">
                <a:latin typeface="Corbel" panose="020B0503020204020204" pitchFamily="34" charset="0"/>
              </a:rPr>
              <a:t>Figuring out what </a:t>
            </a:r>
            <a:r>
              <a:rPr lang="en-GB" sz="1200" dirty="0" smtClean="0">
                <a:latin typeface="Corbel" panose="020B0503020204020204" pitchFamily="34" charset="0"/>
                <a:hlinkClick r:id="rId3"/>
              </a:rPr>
              <a:t>steps to take</a:t>
            </a:r>
            <a:r>
              <a:rPr lang="en-GB" sz="1200" dirty="0" smtClean="0">
                <a:latin typeface="Corbel" panose="020B0503020204020204" pitchFamily="34" charset="0"/>
              </a:rPr>
              <a:t> when a child is struggling with school</a:t>
            </a:r>
          </a:p>
          <a:p>
            <a:pPr marL="285750" indent="-285750">
              <a:lnSpc>
                <a:spcPct val="150000"/>
              </a:lnSpc>
              <a:buFont typeface="Arial" panose="020B0604020202020204" pitchFamily="34" charset="0"/>
              <a:buChar char="•"/>
            </a:pPr>
            <a:r>
              <a:rPr lang="en-GB" sz="1200" dirty="0" smtClean="0">
                <a:latin typeface="Corbel" panose="020B0503020204020204" pitchFamily="34" charset="0"/>
              </a:rPr>
              <a:t>Planning for university and career</a:t>
            </a:r>
          </a:p>
          <a:p>
            <a:endParaRPr lang="en-GB" dirty="0"/>
          </a:p>
        </p:txBody>
      </p:sp>
      <p:sp>
        <p:nvSpPr>
          <p:cNvPr id="4" name="Slide Number Placeholder 3"/>
          <p:cNvSpPr>
            <a:spLocks noGrp="1"/>
          </p:cNvSpPr>
          <p:nvPr>
            <p:ph type="sldNum" sz="quarter" idx="10"/>
          </p:nvPr>
        </p:nvSpPr>
        <p:spPr/>
        <p:txBody>
          <a:bodyPr/>
          <a:lstStyle/>
          <a:p>
            <a:fld id="{48921D6A-06DE-4746-ADA8-B69EF4FAD801}" type="slidenum">
              <a:rPr lang="en-GB" smtClean="0"/>
              <a:t>9</a:t>
            </a:fld>
            <a:endParaRPr lang="en-GB"/>
          </a:p>
        </p:txBody>
      </p:sp>
    </p:spTree>
    <p:extLst>
      <p:ext uri="{BB962C8B-B14F-4D97-AF65-F5344CB8AC3E}">
        <p14:creationId xmlns:p14="http://schemas.microsoft.com/office/powerpoint/2010/main" val="2836828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4 examples of families</a:t>
            </a:r>
          </a:p>
          <a:p>
            <a:endParaRPr lang="en-GB" dirty="0" smtClean="0"/>
          </a:p>
          <a:p>
            <a:r>
              <a:rPr lang="en-GB" dirty="0" smtClean="0"/>
              <a:t>American Dr</a:t>
            </a:r>
          </a:p>
          <a:p>
            <a:r>
              <a:rPr lang="en-GB" dirty="0" smtClean="0"/>
              <a:t>Albanian</a:t>
            </a:r>
            <a:r>
              <a:rPr lang="en-GB" baseline="0" dirty="0" smtClean="0"/>
              <a:t>  Education – trained in US – Teacher training work</a:t>
            </a:r>
          </a:p>
          <a:p>
            <a:r>
              <a:rPr lang="en-GB" baseline="0" dirty="0" smtClean="0"/>
              <a:t>Brazilian church planters</a:t>
            </a:r>
          </a:p>
          <a:p>
            <a:r>
              <a:rPr lang="en-GB" baseline="0" dirty="0" smtClean="0"/>
              <a:t>Scotland &amp; </a:t>
            </a:r>
            <a:r>
              <a:rPr lang="en-GB" b="0" dirty="0" smtClean="0"/>
              <a:t>Caribbean – church</a:t>
            </a:r>
            <a:r>
              <a:rPr lang="en-GB" b="0" baseline="0" dirty="0" smtClean="0"/>
              <a:t> planters and workers with the Roma peoples</a:t>
            </a:r>
            <a:endParaRPr lang="en-GB" b="0" dirty="0"/>
          </a:p>
        </p:txBody>
      </p:sp>
      <p:sp>
        <p:nvSpPr>
          <p:cNvPr id="4" name="Slide Number Placeholder 3"/>
          <p:cNvSpPr>
            <a:spLocks noGrp="1"/>
          </p:cNvSpPr>
          <p:nvPr>
            <p:ph type="sldNum" sz="quarter" idx="10"/>
          </p:nvPr>
        </p:nvSpPr>
        <p:spPr/>
        <p:txBody>
          <a:bodyPr/>
          <a:lstStyle/>
          <a:p>
            <a:fld id="{48921D6A-06DE-4746-ADA8-B69EF4FAD801}" type="slidenum">
              <a:rPr lang="en-GB" smtClean="0"/>
              <a:t>10</a:t>
            </a:fld>
            <a:endParaRPr lang="en-GB"/>
          </a:p>
        </p:txBody>
      </p:sp>
    </p:spTree>
    <p:extLst>
      <p:ext uri="{BB962C8B-B14F-4D97-AF65-F5344CB8AC3E}">
        <p14:creationId xmlns:p14="http://schemas.microsoft.com/office/powerpoint/2010/main" val="469886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8921D6A-06DE-4746-ADA8-B69EF4FAD801}" type="slidenum">
              <a:rPr lang="en-GB" smtClean="0"/>
              <a:t>11</a:t>
            </a:fld>
            <a:endParaRPr lang="en-GB"/>
          </a:p>
        </p:txBody>
      </p:sp>
    </p:spTree>
    <p:extLst>
      <p:ext uri="{BB962C8B-B14F-4D97-AF65-F5344CB8AC3E}">
        <p14:creationId xmlns:p14="http://schemas.microsoft.com/office/powerpoint/2010/main" val="3651114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4A8DC59-9F25-49B2-B489-9538B5364D8D}" type="datetimeFigureOut">
              <a:rPr lang="en-GB" smtClean="0"/>
              <a:t>27/05/2018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A37496-1049-42CE-9BFC-8F283BEC3509}" type="slidenum">
              <a:rPr lang="en-GB" smtClean="0"/>
              <a:t>‹#›</a:t>
            </a:fld>
            <a:endParaRPr lang="en-GB"/>
          </a:p>
        </p:txBody>
      </p:sp>
    </p:spTree>
    <p:extLst>
      <p:ext uri="{BB962C8B-B14F-4D97-AF65-F5344CB8AC3E}">
        <p14:creationId xmlns:p14="http://schemas.microsoft.com/office/powerpoint/2010/main" val="1658892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4A8DC59-9F25-49B2-B489-9538B5364D8D}" type="datetimeFigureOut">
              <a:rPr lang="en-GB" smtClean="0"/>
              <a:t>27/05/2018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A37496-1049-42CE-9BFC-8F283BEC3509}" type="slidenum">
              <a:rPr lang="en-GB" smtClean="0"/>
              <a:t>‹#›</a:t>
            </a:fld>
            <a:endParaRPr lang="en-GB"/>
          </a:p>
        </p:txBody>
      </p:sp>
    </p:spTree>
    <p:extLst>
      <p:ext uri="{BB962C8B-B14F-4D97-AF65-F5344CB8AC3E}">
        <p14:creationId xmlns:p14="http://schemas.microsoft.com/office/powerpoint/2010/main" val="103998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4A8DC59-9F25-49B2-B489-9538B5364D8D}" type="datetimeFigureOut">
              <a:rPr lang="en-GB" smtClean="0"/>
              <a:t>27/05/2018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A37496-1049-42CE-9BFC-8F283BEC3509}" type="slidenum">
              <a:rPr lang="en-GB" smtClean="0"/>
              <a:t>‹#›</a:t>
            </a:fld>
            <a:endParaRPr lang="en-GB"/>
          </a:p>
        </p:txBody>
      </p:sp>
    </p:spTree>
    <p:extLst>
      <p:ext uri="{BB962C8B-B14F-4D97-AF65-F5344CB8AC3E}">
        <p14:creationId xmlns:p14="http://schemas.microsoft.com/office/powerpoint/2010/main" val="3315520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4A8DC59-9F25-49B2-B489-9538B5364D8D}" type="datetimeFigureOut">
              <a:rPr lang="en-GB" smtClean="0"/>
              <a:t>27/05/2018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A37496-1049-42CE-9BFC-8F283BEC3509}" type="slidenum">
              <a:rPr lang="en-GB" smtClean="0"/>
              <a:t>‹#›</a:t>
            </a:fld>
            <a:endParaRPr lang="en-GB"/>
          </a:p>
        </p:txBody>
      </p:sp>
    </p:spTree>
    <p:extLst>
      <p:ext uri="{BB962C8B-B14F-4D97-AF65-F5344CB8AC3E}">
        <p14:creationId xmlns:p14="http://schemas.microsoft.com/office/powerpoint/2010/main" val="1622908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A8DC59-9F25-49B2-B489-9538B5364D8D}" type="datetimeFigureOut">
              <a:rPr lang="en-GB" smtClean="0"/>
              <a:t>27/05/2018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A37496-1049-42CE-9BFC-8F283BEC3509}" type="slidenum">
              <a:rPr lang="en-GB" smtClean="0"/>
              <a:t>‹#›</a:t>
            </a:fld>
            <a:endParaRPr lang="en-GB"/>
          </a:p>
        </p:txBody>
      </p:sp>
    </p:spTree>
    <p:extLst>
      <p:ext uri="{BB962C8B-B14F-4D97-AF65-F5344CB8AC3E}">
        <p14:creationId xmlns:p14="http://schemas.microsoft.com/office/powerpoint/2010/main" val="2224641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4A8DC59-9F25-49B2-B489-9538B5364D8D}" type="datetimeFigureOut">
              <a:rPr lang="en-GB" smtClean="0"/>
              <a:t>27/05/2018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A37496-1049-42CE-9BFC-8F283BEC3509}" type="slidenum">
              <a:rPr lang="en-GB" smtClean="0"/>
              <a:t>‹#›</a:t>
            </a:fld>
            <a:endParaRPr lang="en-GB"/>
          </a:p>
        </p:txBody>
      </p:sp>
    </p:spTree>
    <p:extLst>
      <p:ext uri="{BB962C8B-B14F-4D97-AF65-F5344CB8AC3E}">
        <p14:creationId xmlns:p14="http://schemas.microsoft.com/office/powerpoint/2010/main" val="2120946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4A8DC59-9F25-49B2-B489-9538B5364D8D}" type="datetimeFigureOut">
              <a:rPr lang="en-GB" smtClean="0"/>
              <a:t>27/05/2018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1A37496-1049-42CE-9BFC-8F283BEC3509}" type="slidenum">
              <a:rPr lang="en-GB" smtClean="0"/>
              <a:t>‹#›</a:t>
            </a:fld>
            <a:endParaRPr lang="en-GB"/>
          </a:p>
        </p:txBody>
      </p:sp>
    </p:spTree>
    <p:extLst>
      <p:ext uri="{BB962C8B-B14F-4D97-AF65-F5344CB8AC3E}">
        <p14:creationId xmlns:p14="http://schemas.microsoft.com/office/powerpoint/2010/main" val="4075024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4A8DC59-9F25-49B2-B489-9538B5364D8D}" type="datetimeFigureOut">
              <a:rPr lang="en-GB" smtClean="0"/>
              <a:t>27/05/2018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1A37496-1049-42CE-9BFC-8F283BEC3509}" type="slidenum">
              <a:rPr lang="en-GB" smtClean="0"/>
              <a:t>‹#›</a:t>
            </a:fld>
            <a:endParaRPr lang="en-GB"/>
          </a:p>
        </p:txBody>
      </p:sp>
    </p:spTree>
    <p:extLst>
      <p:ext uri="{BB962C8B-B14F-4D97-AF65-F5344CB8AC3E}">
        <p14:creationId xmlns:p14="http://schemas.microsoft.com/office/powerpoint/2010/main" val="2130341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A8DC59-9F25-49B2-B489-9538B5364D8D}" type="datetimeFigureOut">
              <a:rPr lang="en-GB" smtClean="0"/>
              <a:t>27/05/2018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1A37496-1049-42CE-9BFC-8F283BEC3509}" type="slidenum">
              <a:rPr lang="en-GB" smtClean="0"/>
              <a:t>‹#›</a:t>
            </a:fld>
            <a:endParaRPr lang="en-GB"/>
          </a:p>
        </p:txBody>
      </p:sp>
    </p:spTree>
    <p:extLst>
      <p:ext uri="{BB962C8B-B14F-4D97-AF65-F5344CB8AC3E}">
        <p14:creationId xmlns:p14="http://schemas.microsoft.com/office/powerpoint/2010/main" val="1561945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A8DC59-9F25-49B2-B489-9538B5364D8D}" type="datetimeFigureOut">
              <a:rPr lang="en-GB" smtClean="0"/>
              <a:t>27/05/2018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A37496-1049-42CE-9BFC-8F283BEC3509}" type="slidenum">
              <a:rPr lang="en-GB" smtClean="0"/>
              <a:t>‹#›</a:t>
            </a:fld>
            <a:endParaRPr lang="en-GB"/>
          </a:p>
        </p:txBody>
      </p:sp>
    </p:spTree>
    <p:extLst>
      <p:ext uri="{BB962C8B-B14F-4D97-AF65-F5344CB8AC3E}">
        <p14:creationId xmlns:p14="http://schemas.microsoft.com/office/powerpoint/2010/main" val="1463597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A8DC59-9F25-49B2-B489-9538B5364D8D}" type="datetimeFigureOut">
              <a:rPr lang="en-GB" smtClean="0"/>
              <a:t>27/05/2018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A37496-1049-42CE-9BFC-8F283BEC3509}" type="slidenum">
              <a:rPr lang="en-GB" smtClean="0"/>
              <a:t>‹#›</a:t>
            </a:fld>
            <a:endParaRPr lang="en-GB"/>
          </a:p>
        </p:txBody>
      </p:sp>
    </p:spTree>
    <p:extLst>
      <p:ext uri="{BB962C8B-B14F-4D97-AF65-F5344CB8AC3E}">
        <p14:creationId xmlns:p14="http://schemas.microsoft.com/office/powerpoint/2010/main" val="948269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40000"/>
            <a:lumOff val="60000"/>
            <a:alpha val="66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A8DC59-9F25-49B2-B489-9538B5364D8D}" type="datetimeFigureOut">
              <a:rPr lang="en-GB" smtClean="0"/>
              <a:t>27/05/2018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A37496-1049-42CE-9BFC-8F283BEC3509}" type="slidenum">
              <a:rPr lang="en-GB" smtClean="0"/>
              <a:t>‹#›</a:t>
            </a:fld>
            <a:endParaRPr lang="en-GB"/>
          </a:p>
        </p:txBody>
      </p:sp>
    </p:spTree>
    <p:extLst>
      <p:ext uri="{BB962C8B-B14F-4D97-AF65-F5344CB8AC3E}">
        <p14:creationId xmlns:p14="http://schemas.microsoft.com/office/powerpoint/2010/main" val="21936418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8.jpg"/><Relationship Id="rId5" Type="http://schemas.openxmlformats.org/officeDocument/2006/relationships/image" Target="../media/image27.jpe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9.gif"/><Relationship Id="rId7" Type="http://schemas.openxmlformats.org/officeDocument/2006/relationships/image" Target="../media/image33.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7" Type="http://schemas.microsoft.com/office/2007/relationships/hdphoto" Target="../media/hdphoto2.wdp"/><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8.gif"/><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1721" y="116632"/>
            <a:ext cx="4680520" cy="666605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7035489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842971"/>
            <a:ext cx="3672408" cy="20657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922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5630" y="3681501"/>
            <a:ext cx="3376395" cy="22368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9222" name="Picture 6"/>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5606" t="10251" r="14243"/>
          <a:stretch/>
        </p:blipFill>
        <p:spPr bwMode="auto">
          <a:xfrm>
            <a:off x="5789685" y="3912919"/>
            <a:ext cx="2351315" cy="20054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45314" y="548680"/>
            <a:ext cx="1995686" cy="26609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3260465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 calcmode="lin" valueType="num">
                                      <p:cBhvr additive="base">
                                        <p:cTn id="7" dur="1000" fill="hold"/>
                                        <p:tgtEl>
                                          <p:spTgt spid="9220"/>
                                        </p:tgtEl>
                                        <p:attrNameLst>
                                          <p:attrName>ppt_x</p:attrName>
                                        </p:attrNameLst>
                                      </p:cBhvr>
                                      <p:tavLst>
                                        <p:tav tm="0">
                                          <p:val>
                                            <p:strVal val="#ppt_x"/>
                                          </p:val>
                                        </p:tav>
                                        <p:tav tm="100000">
                                          <p:val>
                                            <p:strVal val="#ppt_x"/>
                                          </p:val>
                                        </p:tav>
                                      </p:tavLst>
                                    </p:anim>
                                    <p:anim calcmode="lin" valueType="num">
                                      <p:cBhvr additive="base">
                                        <p:cTn id="8" dur="1000" fill="hold"/>
                                        <p:tgtEl>
                                          <p:spTgt spid="922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nodeType="clickEffect">
                                  <p:stCondLst>
                                    <p:cond delay="0"/>
                                  </p:stCondLst>
                                  <p:childTnLst>
                                    <p:set>
                                      <p:cBhvr>
                                        <p:cTn id="12" dur="1" fill="hold">
                                          <p:stCondLst>
                                            <p:cond delay="0"/>
                                          </p:stCondLst>
                                        </p:cTn>
                                        <p:tgtEl>
                                          <p:spTgt spid="9218"/>
                                        </p:tgtEl>
                                        <p:attrNameLst>
                                          <p:attrName>style.visibility</p:attrName>
                                        </p:attrNameLst>
                                      </p:cBhvr>
                                      <p:to>
                                        <p:strVal val="visible"/>
                                      </p:to>
                                    </p:set>
                                    <p:anim calcmode="lin" valueType="num">
                                      <p:cBhvr additive="base">
                                        <p:cTn id="13" dur="1000" fill="hold"/>
                                        <p:tgtEl>
                                          <p:spTgt spid="9218"/>
                                        </p:tgtEl>
                                        <p:attrNameLst>
                                          <p:attrName>ppt_x</p:attrName>
                                        </p:attrNameLst>
                                      </p:cBhvr>
                                      <p:tavLst>
                                        <p:tav tm="0">
                                          <p:val>
                                            <p:strVal val="1+#ppt_w/2"/>
                                          </p:val>
                                        </p:tav>
                                        <p:tav tm="100000">
                                          <p:val>
                                            <p:strVal val="#ppt_x"/>
                                          </p:val>
                                        </p:tav>
                                      </p:tavLst>
                                    </p:anim>
                                    <p:anim calcmode="lin" valueType="num">
                                      <p:cBhvr additive="base">
                                        <p:cTn id="14" dur="10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anim calcmode="lin" valueType="num">
                                      <p:cBhvr additive="base">
                                        <p:cTn id="19" dur="1000" fill="hold"/>
                                        <p:tgtEl>
                                          <p:spTgt spid="9222"/>
                                        </p:tgtEl>
                                        <p:attrNameLst>
                                          <p:attrName>ppt_x</p:attrName>
                                        </p:attrNameLst>
                                      </p:cBhvr>
                                      <p:tavLst>
                                        <p:tav tm="0">
                                          <p:val>
                                            <p:strVal val="0-#ppt_w/2"/>
                                          </p:val>
                                        </p:tav>
                                        <p:tav tm="100000">
                                          <p:val>
                                            <p:strVal val="#ppt_x"/>
                                          </p:val>
                                        </p:tav>
                                      </p:tavLst>
                                    </p:anim>
                                    <p:anim calcmode="lin" valueType="num">
                                      <p:cBhvr additive="base">
                                        <p:cTn id="20" dur="1000" fill="hold"/>
                                        <p:tgtEl>
                                          <p:spTgt spid="922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476672"/>
            <a:ext cx="6768752" cy="6217087"/>
          </a:xfrm>
          <a:prstGeom prst="rect">
            <a:avLst/>
          </a:prstGeom>
          <a:noFill/>
        </p:spPr>
        <p:txBody>
          <a:bodyPr wrap="square" rtlCol="0">
            <a:spAutoFit/>
          </a:bodyPr>
          <a:lstStyle/>
          <a:p>
            <a:endParaRPr lang="en-GB" sz="4000" dirty="0" smtClean="0">
              <a:solidFill>
                <a:schemeClr val="accent1">
                  <a:lumMod val="75000"/>
                </a:schemeClr>
              </a:solidFill>
              <a:latin typeface="Corbel" panose="020B0503020204020204" pitchFamily="34" charset="0"/>
            </a:endParaRPr>
          </a:p>
          <a:p>
            <a:r>
              <a:rPr lang="en-GB" sz="4000" dirty="0" smtClean="0">
                <a:solidFill>
                  <a:schemeClr val="accent1">
                    <a:lumMod val="75000"/>
                  </a:schemeClr>
                </a:solidFill>
                <a:latin typeface="Corbel" panose="020B0503020204020204" pitchFamily="34" charset="0"/>
              </a:rPr>
              <a:t>Support Team</a:t>
            </a:r>
          </a:p>
          <a:p>
            <a:pPr algn="ctr"/>
            <a:endParaRPr lang="en-GB" sz="4000" b="1" dirty="0" smtClean="0">
              <a:solidFill>
                <a:schemeClr val="accent1">
                  <a:lumMod val="75000"/>
                </a:schemeClr>
              </a:solidFill>
              <a:latin typeface="Corbel" panose="020B0503020204020204" pitchFamily="34" charset="0"/>
            </a:endParaRPr>
          </a:p>
          <a:p>
            <a:pPr algn="ctr"/>
            <a:endParaRPr lang="en-GB" sz="2000" dirty="0" smtClean="0">
              <a:latin typeface="Corbel" panose="020B0503020204020204" pitchFamily="34" charset="0"/>
            </a:endParaRPr>
          </a:p>
          <a:p>
            <a:pPr algn="ctr">
              <a:lnSpc>
                <a:spcPct val="150000"/>
              </a:lnSpc>
            </a:pPr>
            <a:r>
              <a:rPr lang="en-GB" sz="4000" dirty="0" smtClean="0">
                <a:latin typeface="Corbel" panose="020B0503020204020204" pitchFamily="34" charset="0"/>
              </a:rPr>
              <a:t>Pray</a:t>
            </a:r>
            <a:endParaRPr lang="en-GB" sz="4000" dirty="0" smtClean="0">
              <a:latin typeface="Corbel" panose="020B0503020204020204" pitchFamily="34" charset="0"/>
            </a:endParaRPr>
          </a:p>
          <a:p>
            <a:pPr algn="ctr">
              <a:lnSpc>
                <a:spcPct val="150000"/>
              </a:lnSpc>
            </a:pPr>
            <a:r>
              <a:rPr lang="en-GB" sz="4000" dirty="0" smtClean="0">
                <a:latin typeface="Corbel" panose="020B0503020204020204" pitchFamily="34" charset="0"/>
              </a:rPr>
              <a:t>Encourage</a:t>
            </a:r>
            <a:endParaRPr lang="en-GB" sz="4000" dirty="0" smtClean="0">
              <a:latin typeface="Corbel" panose="020B0503020204020204" pitchFamily="34" charset="0"/>
            </a:endParaRPr>
          </a:p>
          <a:p>
            <a:pPr algn="ctr">
              <a:lnSpc>
                <a:spcPct val="150000"/>
              </a:lnSpc>
            </a:pPr>
            <a:r>
              <a:rPr lang="en-GB" sz="4000" dirty="0" smtClean="0">
                <a:latin typeface="Corbel" panose="020B0503020204020204" pitchFamily="34" charset="0"/>
              </a:rPr>
              <a:t>Friendship</a:t>
            </a:r>
          </a:p>
          <a:p>
            <a:pPr algn="ctr">
              <a:lnSpc>
                <a:spcPct val="150000"/>
              </a:lnSpc>
            </a:pPr>
            <a:r>
              <a:rPr lang="en-GB" sz="4000" dirty="0" smtClean="0">
                <a:latin typeface="Corbel" panose="020B0503020204020204" pitchFamily="34" charset="0"/>
              </a:rPr>
              <a:t>Give</a:t>
            </a:r>
            <a:endParaRPr lang="en-GB" sz="4000" dirty="0" smtClean="0">
              <a:latin typeface="Corbel" panose="020B0503020204020204" pitchFamily="34" charset="0"/>
            </a:endParaRPr>
          </a:p>
          <a:p>
            <a:endParaRPr lang="en-GB" dirty="0"/>
          </a:p>
        </p:txBody>
      </p:sp>
      <p:pic>
        <p:nvPicPr>
          <p:cNvPr id="1028" name="Picture 4" descr="C:\Users\janes\AppData\Local\Microsoft\Windows\INetCache\IE\CL6KWE1W\GreatJob[1].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448630" y="2780928"/>
            <a:ext cx="2033017" cy="13890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janes\AppData\Local\Microsoft\Windows\INetCache\IE\KZYZJY26\Cartoon-money-guy1[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584" y="4482301"/>
            <a:ext cx="1449010" cy="169805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Image result for friendshi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96026" y="685284"/>
            <a:ext cx="3264297" cy="15196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55024" y="4725144"/>
            <a:ext cx="1810598" cy="1453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descr="Image result for praye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8236" r="21661"/>
          <a:stretch/>
        </p:blipFill>
        <p:spPr bwMode="auto">
          <a:xfrm>
            <a:off x="774181" y="2564902"/>
            <a:ext cx="1555816" cy="12495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9168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nodeType="clickEffect">
                                  <p:stCondLst>
                                    <p:cond delay="0"/>
                                  </p:stCondLst>
                                  <p:childTnLst>
                                    <p:set>
                                      <p:cBhvr>
                                        <p:cTn id="11" dur="1" fill="hold">
                                          <p:stCondLst>
                                            <p:cond delay="0"/>
                                          </p:stCondLst>
                                        </p:cTn>
                                        <p:tgtEl>
                                          <p:spTgt spid="1033"/>
                                        </p:tgtEl>
                                        <p:attrNameLst>
                                          <p:attrName>style.visibility</p:attrName>
                                        </p:attrNameLst>
                                      </p:cBhvr>
                                      <p:to>
                                        <p:strVal val="visible"/>
                                      </p:to>
                                    </p:set>
                                    <p:animEffect transition="in" filter="barn(outHorizontal)">
                                      <p:cBhvr>
                                        <p:cTn id="12" dur="500"/>
                                        <p:tgtEl>
                                          <p:spTgt spid="1033"/>
                                        </p:tgtEl>
                                      </p:cBhvr>
                                    </p:animEffect>
                                  </p:childTnLst>
                                </p:cTn>
                              </p:par>
                              <p:par>
                                <p:cTn id="13" presetID="2" presetClass="entr" presetSubtype="4"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 calcmode="lin" valueType="num">
                                      <p:cBhvr additive="base">
                                        <p:cTn id="1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nodeType="clickEffect">
                                  <p:stCondLst>
                                    <p:cond delay="0"/>
                                  </p:stCondLst>
                                  <p:childTnLst>
                                    <p:set>
                                      <p:cBhvr>
                                        <p:cTn id="20" dur="1" fill="hold">
                                          <p:stCondLst>
                                            <p:cond delay="0"/>
                                          </p:stCondLst>
                                        </p:cTn>
                                        <p:tgtEl>
                                          <p:spTgt spid="1028"/>
                                        </p:tgtEl>
                                        <p:attrNameLst>
                                          <p:attrName>style.visibility</p:attrName>
                                        </p:attrNameLst>
                                      </p:cBhvr>
                                      <p:to>
                                        <p:strVal val="visible"/>
                                      </p:to>
                                    </p:set>
                                    <p:animEffect transition="in" filter="barn(outVertical)">
                                      <p:cBhvr>
                                        <p:cTn id="21" dur="500"/>
                                        <p:tgtEl>
                                          <p:spTgt spid="1028"/>
                                        </p:tgtEl>
                                      </p:cBhvr>
                                    </p:animEffect>
                                  </p:childTnLst>
                                </p:cTn>
                              </p:par>
                              <p:par>
                                <p:cTn id="22" presetID="2" presetClass="entr" presetSubtype="4" fill="hold" nodeType="with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anim calcmode="lin" valueType="num">
                                      <p:cBhvr additive="base">
                                        <p:cTn id="24"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1" presetClass="entr" presetSubtype="8"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heel(8)">
                                      <p:cBhvr>
                                        <p:cTn id="30" dur="1000"/>
                                        <p:tgtEl>
                                          <p:spTgt spid="10"/>
                                        </p:tgtEl>
                                      </p:cBhvr>
                                    </p:animEffect>
                                  </p:childTnLst>
                                </p:cTn>
                              </p:par>
                              <p:par>
                                <p:cTn id="31" presetID="2" presetClass="entr" presetSubtype="4" fill="hold" nodeType="with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 calcmode="lin" valueType="num">
                                      <p:cBhvr additive="base">
                                        <p:cTn id="3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nodeType="clickEffect">
                                  <p:stCondLst>
                                    <p:cond delay="0"/>
                                  </p:stCondLst>
                                  <p:childTnLst>
                                    <p:set>
                                      <p:cBhvr>
                                        <p:cTn id="38" dur="1" fill="hold">
                                          <p:stCondLst>
                                            <p:cond delay="0"/>
                                          </p:stCondLst>
                                        </p:cTn>
                                        <p:tgtEl>
                                          <p:spTgt spid="1030"/>
                                        </p:tgtEl>
                                        <p:attrNameLst>
                                          <p:attrName>style.visibility</p:attrName>
                                        </p:attrNameLst>
                                      </p:cBhvr>
                                      <p:to>
                                        <p:strVal val="visible"/>
                                      </p:to>
                                    </p:set>
                                    <p:animEffect transition="in" filter="wheel(1)">
                                      <p:cBhvr>
                                        <p:cTn id="39" dur="1500"/>
                                        <p:tgtEl>
                                          <p:spTgt spid="1030"/>
                                        </p:tgtEl>
                                      </p:cBhvr>
                                    </p:animEffect>
                                  </p:childTnLst>
                                </p:cTn>
                              </p:par>
                              <p:par>
                                <p:cTn id="40" presetID="2" presetClass="entr" presetSubtype="4" fill="hold" nodeType="with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 calcmode="lin" valueType="num">
                                      <p:cBhvr additive="base">
                                        <p:cTn id="42"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6307" y="1196752"/>
            <a:ext cx="4595297" cy="1384995"/>
          </a:xfrm>
          <a:prstGeom prst="rect">
            <a:avLst/>
          </a:prstGeom>
          <a:noFill/>
        </p:spPr>
        <p:txBody>
          <a:bodyPr wrap="none" rtlCol="0">
            <a:spAutoFit/>
          </a:bodyPr>
          <a:lstStyle/>
          <a:p>
            <a:r>
              <a:rPr lang="en-GB" sz="2800" dirty="0" smtClean="0"/>
              <a:t>working </a:t>
            </a:r>
            <a:r>
              <a:rPr lang="en-GB" sz="2800" dirty="0"/>
              <a:t>2 days a week at CFL, </a:t>
            </a:r>
            <a:endParaRPr lang="en-GB" sz="2800" dirty="0" smtClean="0"/>
          </a:p>
          <a:p>
            <a:endParaRPr lang="en-GB" sz="2800" dirty="0"/>
          </a:p>
          <a:p>
            <a:r>
              <a:rPr lang="en-GB" sz="2800" dirty="0" smtClean="0"/>
              <a:t>I </a:t>
            </a:r>
            <a:r>
              <a:rPr lang="en-GB" sz="2800" dirty="0"/>
              <a:t>am at 48%</a:t>
            </a:r>
          </a:p>
        </p:txBody>
      </p:sp>
      <p:sp>
        <p:nvSpPr>
          <p:cNvPr id="4" name="TextBox 3"/>
          <p:cNvSpPr txBox="1"/>
          <p:nvPr/>
        </p:nvSpPr>
        <p:spPr>
          <a:xfrm>
            <a:off x="2761026" y="404664"/>
            <a:ext cx="3621954" cy="707886"/>
          </a:xfrm>
          <a:prstGeom prst="rect">
            <a:avLst/>
          </a:prstGeom>
          <a:noFill/>
        </p:spPr>
        <p:txBody>
          <a:bodyPr wrap="none" rtlCol="0">
            <a:spAutoFit/>
          </a:bodyPr>
          <a:lstStyle/>
          <a:p>
            <a:pPr algn="ctr"/>
            <a:r>
              <a:rPr lang="en-GB" sz="4000" dirty="0" smtClean="0"/>
              <a:t>Target   £26,000 </a:t>
            </a:r>
            <a:endParaRPr lang="en-GB" sz="4000" dirty="0"/>
          </a:p>
        </p:txBody>
      </p:sp>
      <p:sp>
        <p:nvSpPr>
          <p:cNvPr id="5" name="Rectangle 4"/>
          <p:cNvSpPr/>
          <p:nvPr/>
        </p:nvSpPr>
        <p:spPr>
          <a:xfrm>
            <a:off x="467544" y="2852936"/>
            <a:ext cx="7704856" cy="3416320"/>
          </a:xfrm>
          <a:prstGeom prst="rect">
            <a:avLst/>
          </a:prstGeom>
        </p:spPr>
        <p:txBody>
          <a:bodyPr wrap="square">
            <a:spAutoFit/>
          </a:bodyPr>
          <a:lstStyle/>
          <a:p>
            <a:pPr marL="1257300" lvl="2" indent="-342900">
              <a:buFont typeface="Arial" panose="020B0604020202020204" pitchFamily="34" charset="0"/>
              <a:buChar char="•"/>
            </a:pPr>
            <a:r>
              <a:rPr lang="en-GB" sz="2400" dirty="0"/>
              <a:t>Living wage </a:t>
            </a:r>
            <a:endParaRPr lang="en-GB" sz="2400" dirty="0" smtClean="0"/>
          </a:p>
          <a:p>
            <a:pPr marL="1257300" lvl="2" indent="-342900">
              <a:buFont typeface="Arial" panose="020B0604020202020204" pitchFamily="34" charset="0"/>
              <a:buChar char="•"/>
            </a:pPr>
            <a:endParaRPr lang="en-GB" sz="2400" dirty="0"/>
          </a:p>
          <a:p>
            <a:pPr marL="1257300" lvl="2" indent="-342900">
              <a:buFont typeface="Arial" panose="020B0604020202020204" pitchFamily="34" charset="0"/>
              <a:buChar char="•"/>
            </a:pPr>
            <a:r>
              <a:rPr lang="en-GB" sz="2400" dirty="0" smtClean="0"/>
              <a:t>Employers </a:t>
            </a:r>
            <a:r>
              <a:rPr lang="en-GB" sz="2400" dirty="0"/>
              <a:t>contributions of NI and Pension </a:t>
            </a:r>
          </a:p>
          <a:p>
            <a:pPr marL="1257300" lvl="2" indent="-342900">
              <a:buFont typeface="Arial" panose="020B0604020202020204" pitchFamily="34" charset="0"/>
              <a:buChar char="•"/>
            </a:pPr>
            <a:endParaRPr lang="en-GB" sz="2400" dirty="0" smtClean="0"/>
          </a:p>
          <a:p>
            <a:pPr marL="1257300" lvl="2" indent="-342900">
              <a:buFont typeface="Arial" panose="020B0604020202020204" pitchFamily="34" charset="0"/>
              <a:buChar char="•"/>
            </a:pPr>
            <a:r>
              <a:rPr lang="en-GB" sz="2400" dirty="0" smtClean="0"/>
              <a:t>Ministry </a:t>
            </a:r>
            <a:r>
              <a:rPr lang="en-GB" sz="2400" dirty="0"/>
              <a:t>expenses</a:t>
            </a:r>
          </a:p>
          <a:p>
            <a:pPr marL="1257300" lvl="2" indent="-342900">
              <a:buFont typeface="Arial" panose="020B0604020202020204" pitchFamily="34" charset="0"/>
              <a:buChar char="•"/>
            </a:pPr>
            <a:endParaRPr lang="en-GB" sz="2400" dirty="0" smtClean="0"/>
          </a:p>
          <a:p>
            <a:pPr marL="1257300" lvl="2" indent="-342900">
              <a:buFont typeface="Arial" panose="020B0604020202020204" pitchFamily="34" charset="0"/>
              <a:buChar char="•"/>
            </a:pPr>
            <a:r>
              <a:rPr lang="en-GB" sz="2400" dirty="0" smtClean="0"/>
              <a:t>12</a:t>
            </a:r>
            <a:r>
              <a:rPr lang="en-GB" sz="2400" dirty="0"/>
              <a:t>% to </a:t>
            </a:r>
            <a:r>
              <a:rPr lang="en-GB" sz="2400" dirty="0" smtClean="0"/>
              <a:t>TeachBeyond			</a:t>
            </a:r>
            <a:endParaRPr lang="en-GB" sz="2400" dirty="0" smtClean="0"/>
          </a:p>
          <a:p>
            <a:pPr marL="1257300" lvl="2" indent="-342900">
              <a:buFont typeface="Arial" panose="020B0604020202020204" pitchFamily="34" charset="0"/>
              <a:buChar char="•"/>
            </a:pPr>
            <a:endParaRPr lang="en-GB" sz="2400" dirty="0"/>
          </a:p>
          <a:p>
            <a:pPr marL="1257300" lvl="2" indent="-342900">
              <a:buFont typeface="Arial" panose="020B0604020202020204" pitchFamily="34" charset="0"/>
              <a:buChar char="•"/>
            </a:pPr>
            <a:r>
              <a:rPr lang="en-GB" sz="2400" dirty="0" smtClean="0"/>
              <a:t>2.5</a:t>
            </a:r>
            <a:r>
              <a:rPr lang="en-GB" sz="2400" dirty="0"/>
              <a:t>% SHARE </a:t>
            </a:r>
            <a:r>
              <a:rPr lang="en-GB" sz="2400" dirty="0" smtClean="0"/>
              <a:t>fees</a:t>
            </a:r>
            <a:r>
              <a:rPr lang="en-GB" sz="2400" dirty="0"/>
              <a:t> </a:t>
            </a:r>
          </a:p>
        </p:txBody>
      </p:sp>
    </p:spTree>
    <p:extLst>
      <p:ext uri="{BB962C8B-B14F-4D97-AF65-F5344CB8AC3E}">
        <p14:creationId xmlns:p14="http://schemas.microsoft.com/office/powerpoint/2010/main" val="12862081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6" descr="http://files.ctctcdn.com/e0ad884c001/00dcffb2-13f2-4762-b427-b7fadc31c29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97526"/>
            <a:ext cx="5688583" cy="199945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971600" y="5478323"/>
            <a:ext cx="7223320" cy="830997"/>
          </a:xfrm>
          <a:prstGeom prst="rect">
            <a:avLst/>
          </a:prstGeom>
        </p:spPr>
        <p:style>
          <a:lnRef idx="2">
            <a:schemeClr val="accent4"/>
          </a:lnRef>
          <a:fillRef idx="1">
            <a:schemeClr val="lt1"/>
          </a:fillRef>
          <a:effectRef idx="0">
            <a:schemeClr val="accent4"/>
          </a:effectRef>
          <a:fontRef idx="minor">
            <a:schemeClr val="dk1"/>
          </a:fontRef>
        </p:style>
        <p:txBody>
          <a:bodyPr wrap="square" anchor="ctr">
            <a:spAutoFit/>
          </a:bodyPr>
          <a:lstStyle/>
          <a:p>
            <a:pPr algn="ctr"/>
            <a:r>
              <a:rPr lang="en-GB" sz="4800" b="1" dirty="0">
                <a:ln w="19050">
                  <a:solidFill>
                    <a:schemeClr val="tx1"/>
                  </a:solidFill>
                  <a:prstDash val="solid"/>
                </a:ln>
                <a:solidFill>
                  <a:srgbClr val="002060"/>
                </a:solidFill>
                <a:latin typeface="AbcTeacher" panose="00000400000000000000" pitchFamily="2" charset="0"/>
              </a:rPr>
              <a:t>Serving those </a:t>
            </a:r>
            <a:r>
              <a:rPr lang="en-GB" sz="4800" b="1" dirty="0" smtClean="0">
                <a:ln w="19050">
                  <a:solidFill>
                    <a:schemeClr val="tx1"/>
                  </a:solidFill>
                  <a:prstDash val="solid"/>
                </a:ln>
                <a:solidFill>
                  <a:srgbClr val="002060"/>
                </a:solidFill>
                <a:latin typeface="AbcTeacher" panose="00000400000000000000" pitchFamily="2" charset="0"/>
              </a:rPr>
              <a:t>serving others</a:t>
            </a:r>
            <a:endParaRPr lang="en-GB" sz="4800" b="1" dirty="0">
              <a:ln w="19050">
                <a:solidFill>
                  <a:schemeClr val="tx1"/>
                </a:solidFill>
                <a:prstDash val="solid"/>
              </a:ln>
              <a:solidFill>
                <a:srgbClr val="002060"/>
              </a:solidFill>
              <a:latin typeface="AbcTeacher" panose="00000400000000000000" pitchFamily="2" charset="0"/>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876256" y="459462"/>
            <a:ext cx="1800199" cy="2164626"/>
          </a:xfrm>
          <a:prstGeom prst="rect">
            <a:avLst/>
          </a:prstGeom>
        </p:spPr>
      </p:pic>
      <p:pic>
        <p:nvPicPr>
          <p:cNvPr id="2051" name="Picture 3" descr="C:\Users\janes\Pictures\Saved Pictures\Me (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00069" y="453646"/>
            <a:ext cx="2180375" cy="23272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t="-1341"/>
          <a:stretch/>
        </p:blipFill>
        <p:spPr>
          <a:xfrm>
            <a:off x="6509828" y="197526"/>
            <a:ext cx="2176385" cy="28395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2"/>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9967" b="97674" l="3521" r="90000">
                        <a14:foregroundMark x1="9718" y1="67110" x2="9718" y2="67110"/>
                        <a14:foregroundMark x1="26901" y1="67774" x2="26901" y2="67774"/>
                        <a14:foregroundMark x1="22113" y1="40199" x2="22113" y2="40199"/>
                        <a14:foregroundMark x1="18451" y1="43189" x2="18451" y2="43189"/>
                        <a14:foregroundMark x1="15211" y1="47176" x2="15211" y2="47176"/>
                        <a14:foregroundMark x1="13239" y1="53156" x2="13239" y2="53156"/>
                        <a14:foregroundMark x1="13099" y1="53488" x2="13099" y2="53488"/>
                        <a14:foregroundMark x1="12394" y1="55150" x2="12394" y2="55150"/>
                        <a14:foregroundMark x1="11831" y1="57475" x2="11831" y2="57475"/>
                        <a14:foregroundMark x1="28028" y1="42525" x2="28028" y2="42525"/>
                        <a14:foregroundMark x1="28732" y1="39535" x2="28732" y2="39535"/>
                        <a14:foregroundMark x1="26761" y1="36545" x2="26761" y2="36545"/>
                        <a14:foregroundMark x1="34225" y1="68771" x2="34225" y2="68771"/>
                        <a14:backgroundMark x1="6056" y1="79402" x2="6056" y2="79402"/>
                        <a14:backgroundMark x1="8310" y1="85382" x2="8310" y2="85382"/>
                        <a14:backgroundMark x1="11127" y1="89037" x2="11127" y2="89037"/>
                        <a14:backgroundMark x1="15070" y1="94684" x2="15070" y2="94684"/>
                        <a14:backgroundMark x1="18592" y1="90033" x2="18592" y2="90033"/>
                        <a14:backgroundMark x1="21408" y1="87708" x2="21408" y2="87708"/>
                        <a14:backgroundMark x1="25211" y1="92691" x2="25211" y2="92691"/>
                        <a14:backgroundMark x1="33099" y1="89369" x2="33099" y2="89369"/>
                        <a14:backgroundMark x1="35070" y1="93688" x2="35070" y2="93688"/>
                        <a14:backgroundMark x1="49718" y1="67110" x2="49718" y2="67110"/>
                        <a14:backgroundMark x1="52113" y1="72093" x2="52113" y2="72093"/>
                        <a14:backgroundMark x1="56479" y1="72425" x2="56479" y2="72425"/>
                        <a14:backgroundMark x1="59437" y1="87708" x2="59437" y2="87708"/>
                        <a14:backgroundMark x1="68592" y1="85714" x2="68592" y2="85714"/>
                        <a14:backgroundMark x1="72254" y1="90033" x2="72254" y2="90033"/>
                        <a14:backgroundMark x1="73944" y1="94352" x2="73944" y2="94352"/>
                        <a14:backgroundMark x1="61972" y1="46512" x2="61972" y2="46512"/>
                        <a14:backgroundMark x1="64789" y1="48173" x2="64789" y2="48173"/>
                        <a14:backgroundMark x1="67887" y1="49169" x2="67887" y2="49169"/>
                        <a14:backgroundMark x1="70282" y1="49169" x2="70282" y2="49169"/>
                        <a14:backgroundMark x1="72394" y1="44850" x2="72394" y2="44850"/>
                        <a14:backgroundMark x1="76056" y1="44518" x2="76056" y2="44518"/>
                        <a14:backgroundMark x1="78310" y1="46844" x2="78310" y2="46844"/>
                        <a14:backgroundMark x1="79859" y1="51163" x2="79859" y2="51163"/>
                        <a14:backgroundMark x1="82535" y1="57143" x2="82535" y2="57143"/>
                        <a14:backgroundMark x1="83380" y1="62458" x2="83380" y2="62458"/>
                        <a14:backgroundMark x1="74507" y1="57475" x2="74507" y2="57475"/>
                        <a14:backgroundMark x1="76620" y1="69103" x2="76620" y2="69103"/>
                        <a14:backgroundMark x1="72113" y1="66777" x2="72113" y2="66777"/>
                        <a14:backgroundMark x1="68873" y1="58472" x2="68873" y2="58472"/>
                        <a14:backgroundMark x1="62254" y1="58140" x2="62254" y2="58140"/>
                        <a14:backgroundMark x1="58873" y1="52824" x2="58873" y2="52824"/>
                        <a14:backgroundMark x1="60563" y1="61794" x2="60563" y2="61794"/>
                        <a14:backgroundMark x1="64507" y1="64784" x2="64507" y2="64784"/>
                        <a14:backgroundMark x1="70282" y1="67774" x2="70282" y2="67774"/>
                        <a14:backgroundMark x1="71690" y1="76080" x2="71690" y2="76080"/>
                        <a14:backgroundMark x1="76761" y1="76412" x2="76761" y2="76412"/>
                        <a14:backgroundMark x1="59859" y1="79402" x2="59859" y2="79402"/>
                        <a14:backgroundMark x1="54366" y1="74086" x2="54366" y2="74086"/>
                        <a14:backgroundMark x1="66056" y1="59136" x2="66056" y2="59136"/>
                        <a14:backgroundMark x1="62535" y1="55814" x2="62535" y2="55814"/>
                        <a14:backgroundMark x1="59577" y1="51163" x2="59577" y2="51163"/>
                        <a14:backgroundMark x1="59437" y1="49834" x2="59437" y2="49834"/>
                        <a14:backgroundMark x1="59014" y1="47176" x2="59014" y2="47176"/>
                        <a14:backgroundMark x1="60141" y1="44850" x2="60141" y2="44850"/>
                        <a14:backgroundMark x1="68028" y1="57807" x2="68028" y2="57807"/>
                        <a14:backgroundMark x1="71972" y1="56478" x2="71972" y2="56478"/>
                        <a14:backgroundMark x1="75352" y1="47841" x2="75352" y2="47841"/>
                        <a14:backgroundMark x1="76056" y1="57807" x2="76056" y2="57807"/>
                        <a14:backgroundMark x1="76901" y1="66445" x2="76901" y2="66445"/>
                        <a14:backgroundMark x1="80000" y1="72425" x2="80000" y2="72425"/>
                        <a14:backgroundMark x1="79296" y1="81063" x2="79296" y2="81063"/>
                        <a14:backgroundMark x1="76620" y1="81063" x2="76620" y2="81063"/>
                        <a14:backgroundMark x1="74085" y1="81063" x2="74085" y2="81063"/>
                        <a14:backgroundMark x1="73239" y1="80399" x2="73239" y2="80399"/>
                        <a14:backgroundMark x1="70563" y1="76080" x2="70563" y2="76080"/>
                        <a14:backgroundMark x1="67183" y1="67110" x2="67183" y2="67110"/>
                        <a14:backgroundMark x1="64789" y1="71096" x2="64789" y2="71096"/>
                        <a14:backgroundMark x1="61972" y1="69767" x2="61972" y2="69767"/>
                        <a14:backgroundMark x1="60000" y1="67774" x2="60000" y2="67774"/>
                      </a14:backgroundRemoval>
                    </a14:imgEffect>
                  </a14:imgLayer>
                </a14:imgProps>
              </a:ext>
              <a:ext uri="{28A0092B-C50C-407E-A947-70E740481C1C}">
                <a14:useLocalDpi xmlns:a14="http://schemas.microsoft.com/office/drawing/2010/main" val="0"/>
              </a:ext>
            </a:extLst>
          </a:blip>
          <a:srcRect/>
          <a:stretch/>
        </p:blipFill>
        <p:spPr bwMode="auto">
          <a:xfrm>
            <a:off x="0" y="2348880"/>
            <a:ext cx="6779367" cy="2875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2399603"/>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698434">
            <a:off x="1552554" y="-61530"/>
            <a:ext cx="1859805" cy="3770263"/>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39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bcHeadlines" panose="00000400000000000000" pitchFamily="2" charset="0"/>
              </a:rPr>
              <a:t>?</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bcHeadlines" panose="00000400000000000000" pitchFamily="2" charset="0"/>
            </a:endParaRPr>
          </a:p>
        </p:txBody>
      </p:sp>
      <p:sp>
        <p:nvSpPr>
          <p:cNvPr id="3" name="Rectangle 2"/>
          <p:cNvSpPr/>
          <p:nvPr/>
        </p:nvSpPr>
        <p:spPr>
          <a:xfrm rot="20929078">
            <a:off x="779848" y="1774862"/>
            <a:ext cx="1332066" cy="5386090"/>
          </a:xfrm>
          <a:prstGeom prst="rect">
            <a:avLst/>
          </a:prstGeom>
          <a:noFill/>
        </p:spPr>
        <p:txBody>
          <a:bodyPr wrap="square" lIns="91440" tIns="45720" rIns="91440" bIns="45720">
            <a:spAutoFit/>
          </a:bodyPr>
          <a:lstStyle/>
          <a:p>
            <a:pPr algn="ctr"/>
            <a:r>
              <a:rPr lang="en-US" sz="34400" b="1" cap="none" spc="0" dirty="0" smtClean="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AbcAlegria" panose="00000400000000000000" pitchFamily="2" charset="0"/>
              </a:rPr>
              <a:t>?</a:t>
            </a:r>
            <a:endParaRPr lang="en-US" sz="5400" b="1" cap="none" spc="0" dirty="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AbcAlegria" panose="00000400000000000000" pitchFamily="2" charset="0"/>
            </a:endParaRPr>
          </a:p>
        </p:txBody>
      </p:sp>
      <p:sp>
        <p:nvSpPr>
          <p:cNvPr id="4" name="Rectangle 3"/>
          <p:cNvSpPr/>
          <p:nvPr/>
        </p:nvSpPr>
        <p:spPr>
          <a:xfrm rot="21258113">
            <a:off x="6099599" y="1623931"/>
            <a:ext cx="2569188" cy="4508927"/>
          </a:xfrm>
          <a:prstGeom prst="rect">
            <a:avLst/>
          </a:prstGeom>
          <a:noFill/>
        </p:spPr>
        <p:txBody>
          <a:bodyPr wrap="square" lIns="91440" tIns="45720" rIns="91440" bIns="45720">
            <a:spAutoFit/>
          </a:bodyPr>
          <a:lstStyle/>
          <a:p>
            <a:pPr algn="ctr"/>
            <a:r>
              <a:rPr lang="en-US" sz="28700" b="1" cap="none" spc="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bcCursiveDotted" panose="00000400000000000000" pitchFamily="2" charset="0"/>
              </a:rPr>
              <a:t>?</a:t>
            </a:r>
            <a:endParaRPr lang="en-US" sz="80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AbcCursiveDotted" panose="00000400000000000000" pitchFamily="2" charset="0"/>
            </a:endParaRPr>
          </a:p>
        </p:txBody>
      </p:sp>
      <p:sp>
        <p:nvSpPr>
          <p:cNvPr id="5" name="Rectangle 4"/>
          <p:cNvSpPr/>
          <p:nvPr/>
        </p:nvSpPr>
        <p:spPr>
          <a:xfrm rot="20088882">
            <a:off x="4071219" y="441829"/>
            <a:ext cx="1001561" cy="3154710"/>
          </a:xfrm>
          <a:prstGeom prst="rect">
            <a:avLst/>
          </a:prstGeom>
          <a:noFill/>
        </p:spPr>
        <p:txBody>
          <a:bodyPr wrap="square" lIns="91440" tIns="45720" rIns="91440" bIns="45720">
            <a:spAutoFit/>
          </a:bodyPr>
          <a:lstStyle/>
          <a:p>
            <a:pPr algn="ctr"/>
            <a:r>
              <a:rPr lang="en-US" sz="199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nstantia" panose="02030602050306030303" pitchFamily="18" charset="0"/>
              </a:rPr>
              <a:t>?</a:t>
            </a:r>
            <a:endParaRPr lang="en-US" sz="199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nstantia" panose="02030602050306030303" pitchFamily="18" charset="0"/>
            </a:endParaRPr>
          </a:p>
        </p:txBody>
      </p:sp>
      <p:sp>
        <p:nvSpPr>
          <p:cNvPr id="6" name="AutoShape 2" descr="Image result for question mark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9" name="Picture 5"/>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137" b="93590" l="3256" r="95814">
                        <a14:foregroundMark x1="19535" y1="21368" x2="29767" y2="34188"/>
                        <a14:foregroundMark x1="29767" y1="34188" x2="35349" y2="39744"/>
                        <a14:foregroundMark x1="31163" y1="33761" x2="55814" y2="24359"/>
                        <a14:foregroundMark x1="22326" y1="24786" x2="61860" y2="2991"/>
                        <a14:foregroundMark x1="61860" y1="4274" x2="86512" y2="34188"/>
                        <a14:foregroundMark x1="86512" y1="34188" x2="48837" y2="52137"/>
                        <a14:foregroundMark x1="47907" y1="50855" x2="64651" y2="93590"/>
                        <a14:foregroundMark x1="61860" y1="57265" x2="33953" y2="86752"/>
                        <a14:foregroundMark x1="31628" y1="52564" x2="70698" y2="87179"/>
                        <a14:foregroundMark x1="67442" y1="65812" x2="77209" y2="61538"/>
                        <a14:foregroundMark x1="76279" y1="57692" x2="74884" y2="52137"/>
                        <a14:foregroundMark x1="71163" y1="49573" x2="71163" y2="49573"/>
                        <a14:foregroundMark x1="86512" y1="45299" x2="86512" y2="45299"/>
                        <a14:foregroundMark x1="87442" y1="51709" x2="87442" y2="51709"/>
                        <a14:foregroundMark x1="87442" y1="55556" x2="87442" y2="55556"/>
                        <a14:foregroundMark x1="22326" y1="55128" x2="22326" y2="55128"/>
                        <a14:foregroundMark x1="6977" y1="52991" x2="6977" y2="52991"/>
                        <a14:foregroundMark x1="6047" y1="58974" x2="6047" y2="58974"/>
                        <a14:foregroundMark x1="8372" y1="62821" x2="8372" y2="62821"/>
                        <a14:foregroundMark x1="40000" y1="55128" x2="40000" y2="55128"/>
                        <a14:foregroundMark x1="40000" y1="49573" x2="40000" y2="49573"/>
                        <a14:foregroundMark x1="38605" y1="42735" x2="38605" y2="42735"/>
                        <a14:foregroundMark x1="56744" y1="43162" x2="56744" y2="43162"/>
                        <a14:foregroundMark x1="68372" y1="27778" x2="68372" y2="27778"/>
                        <a14:foregroundMark x1="57209" y1="14103" x2="57209" y2="14103"/>
                        <a14:foregroundMark x1="73488" y1="10256" x2="73488" y2="10256"/>
                        <a14:foregroundMark x1="88837" y1="25641" x2="88837" y2="25641"/>
                        <a14:foregroundMark x1="35349" y1="79915" x2="35349" y2="79915"/>
                        <a14:foregroundMark x1="41860" y1="67949" x2="41860" y2="67949"/>
                        <a14:foregroundMark x1="66977" y1="67949" x2="66977" y2="67949"/>
                        <a14:foregroundMark x1="66977" y1="74786" x2="66977" y2="74786"/>
                        <a14:foregroundMark x1="53023" y1="76923" x2="53023" y2="76923"/>
                        <a14:foregroundMark x1="41395" y1="74359" x2="41395" y2="74359"/>
                        <a14:foregroundMark x1="54419" y1="56838" x2="54419" y2="56838"/>
                        <a14:foregroundMark x1="59070" y1="51709" x2="59070" y2="51709"/>
                        <a14:foregroundMark x1="55349" y1="50000" x2="55349" y2="50000"/>
                      </a14:backgroundRemoval>
                    </a14:imgEffect>
                  </a14:imgLayer>
                </a14:imgProps>
              </a:ext>
              <a:ext uri="{28A0092B-C50C-407E-A947-70E740481C1C}">
                <a14:useLocalDpi xmlns:a14="http://schemas.microsoft.com/office/drawing/2010/main" val="0"/>
              </a:ext>
            </a:extLst>
          </a:blip>
          <a:srcRect/>
          <a:stretch>
            <a:fillRect/>
          </a:stretch>
        </p:blipFill>
        <p:spPr bwMode="auto">
          <a:xfrm>
            <a:off x="2164438" y="2757046"/>
            <a:ext cx="2405164" cy="342172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sp>
        <p:nvSpPr>
          <p:cNvPr id="11" name="TextBox 10"/>
          <p:cNvSpPr txBox="1"/>
          <p:nvPr/>
        </p:nvSpPr>
        <p:spPr>
          <a:xfrm>
            <a:off x="5560259" y="1167839"/>
            <a:ext cx="1964069" cy="707886"/>
          </a:xfrm>
          <a:prstGeom prst="rect">
            <a:avLst/>
          </a:prstGeom>
          <a:noFill/>
        </p:spPr>
        <p:txBody>
          <a:bodyPr wrap="square" rtlCol="0">
            <a:spAutoFit/>
          </a:bodyPr>
          <a:lstStyle>
            <a:defPPr>
              <a:defRPr lang="en-US"/>
            </a:defPPr>
            <a:lvl1pPr>
              <a:defRPr sz="4000" b="1">
                <a:latin typeface="Corbel" panose="020B0503020204020204" pitchFamily="34" charset="0"/>
              </a:defRPr>
            </a:lvl1pPr>
          </a:lstStyle>
          <a:p>
            <a:r>
              <a:rPr lang="en-GB" dirty="0"/>
              <a:t>Family?</a:t>
            </a:r>
          </a:p>
        </p:txBody>
      </p:sp>
      <p:sp>
        <p:nvSpPr>
          <p:cNvPr id="15" name="TextBox 14"/>
          <p:cNvSpPr txBox="1"/>
          <p:nvPr/>
        </p:nvSpPr>
        <p:spPr>
          <a:xfrm>
            <a:off x="4955766" y="3600334"/>
            <a:ext cx="2234067" cy="707886"/>
          </a:xfrm>
          <a:prstGeom prst="rect">
            <a:avLst/>
          </a:prstGeom>
          <a:noFill/>
        </p:spPr>
        <p:txBody>
          <a:bodyPr wrap="square" rtlCol="0">
            <a:spAutoFit/>
          </a:bodyPr>
          <a:lstStyle/>
          <a:p>
            <a:r>
              <a:rPr lang="en-GB" sz="4000" b="1" dirty="0" smtClean="0">
                <a:latin typeface="Corbel" panose="020B0503020204020204" pitchFamily="34" charset="0"/>
              </a:rPr>
              <a:t>Friends?</a:t>
            </a:r>
            <a:endParaRPr lang="en-GB" sz="4000" b="1" dirty="0">
              <a:latin typeface="Corbel" panose="020B0503020204020204" pitchFamily="34" charset="0"/>
            </a:endParaRPr>
          </a:p>
        </p:txBody>
      </p:sp>
      <p:sp>
        <p:nvSpPr>
          <p:cNvPr id="16" name="TextBox 15"/>
          <p:cNvSpPr txBox="1"/>
          <p:nvPr/>
        </p:nvSpPr>
        <p:spPr>
          <a:xfrm>
            <a:off x="6894029" y="4467907"/>
            <a:ext cx="1916565" cy="707886"/>
          </a:xfrm>
          <a:prstGeom prst="rect">
            <a:avLst/>
          </a:prstGeom>
          <a:noFill/>
        </p:spPr>
        <p:txBody>
          <a:bodyPr wrap="square" rtlCol="0">
            <a:spAutoFit/>
          </a:bodyPr>
          <a:lstStyle/>
          <a:p>
            <a:r>
              <a:rPr lang="en-GB" sz="4000" b="1" dirty="0" smtClean="0">
                <a:latin typeface="Corbel" panose="020B0503020204020204" pitchFamily="34" charset="0"/>
              </a:rPr>
              <a:t>Home?</a:t>
            </a:r>
            <a:endParaRPr lang="en-GB" sz="4000" b="1" dirty="0">
              <a:latin typeface="Corbel" panose="020B0503020204020204" pitchFamily="34" charset="0"/>
            </a:endParaRPr>
          </a:p>
        </p:txBody>
      </p:sp>
      <p:sp>
        <p:nvSpPr>
          <p:cNvPr id="17" name="TextBox 16"/>
          <p:cNvSpPr txBox="1"/>
          <p:nvPr/>
        </p:nvSpPr>
        <p:spPr>
          <a:xfrm>
            <a:off x="5996570" y="260648"/>
            <a:ext cx="2071565" cy="707886"/>
          </a:xfrm>
          <a:prstGeom prst="rect">
            <a:avLst/>
          </a:prstGeom>
          <a:noFill/>
        </p:spPr>
        <p:txBody>
          <a:bodyPr wrap="square" rtlCol="0">
            <a:spAutoFit/>
          </a:bodyPr>
          <a:lstStyle/>
          <a:p>
            <a:r>
              <a:rPr lang="en-GB" sz="4000" b="1" dirty="0" smtClean="0">
                <a:latin typeface="Corbel" panose="020B0503020204020204" pitchFamily="34" charset="0"/>
              </a:rPr>
              <a:t>Church?</a:t>
            </a:r>
            <a:endParaRPr lang="en-GB" sz="4000" b="1" dirty="0">
              <a:latin typeface="Corbel" panose="020B0503020204020204" pitchFamily="34" charset="0"/>
            </a:endParaRPr>
          </a:p>
        </p:txBody>
      </p:sp>
      <p:sp>
        <p:nvSpPr>
          <p:cNvPr id="18" name="TextBox 17"/>
          <p:cNvSpPr txBox="1"/>
          <p:nvPr/>
        </p:nvSpPr>
        <p:spPr>
          <a:xfrm>
            <a:off x="5944537" y="5085184"/>
            <a:ext cx="2726932" cy="707886"/>
          </a:xfrm>
          <a:prstGeom prst="rect">
            <a:avLst/>
          </a:prstGeom>
          <a:noFill/>
        </p:spPr>
        <p:txBody>
          <a:bodyPr wrap="square" rtlCol="0">
            <a:spAutoFit/>
          </a:bodyPr>
          <a:lstStyle/>
          <a:p>
            <a:r>
              <a:rPr lang="en-GB" sz="4000" b="1" dirty="0" smtClean="0">
                <a:latin typeface="Corbel" panose="020B0503020204020204" pitchFamily="34" charset="0"/>
              </a:rPr>
              <a:t>Transport?</a:t>
            </a:r>
            <a:endParaRPr lang="en-GB" sz="4000" b="1" dirty="0">
              <a:latin typeface="Corbel" panose="020B0503020204020204" pitchFamily="34" charset="0"/>
            </a:endParaRPr>
          </a:p>
        </p:txBody>
      </p:sp>
      <p:sp>
        <p:nvSpPr>
          <p:cNvPr id="19" name="TextBox 18"/>
          <p:cNvSpPr txBox="1"/>
          <p:nvPr/>
        </p:nvSpPr>
        <p:spPr>
          <a:xfrm>
            <a:off x="6542293" y="5895319"/>
            <a:ext cx="1774328" cy="707886"/>
          </a:xfrm>
          <a:prstGeom prst="rect">
            <a:avLst/>
          </a:prstGeom>
          <a:noFill/>
        </p:spPr>
        <p:txBody>
          <a:bodyPr wrap="square" rtlCol="0">
            <a:spAutoFit/>
          </a:bodyPr>
          <a:lstStyle/>
          <a:p>
            <a:r>
              <a:rPr lang="en-GB" sz="4000" b="1" dirty="0" smtClean="0">
                <a:latin typeface="Corbel" panose="020B0503020204020204" pitchFamily="34" charset="0"/>
              </a:rPr>
              <a:t>Work?</a:t>
            </a:r>
            <a:endParaRPr lang="en-GB" sz="4000" b="1" dirty="0">
              <a:latin typeface="Corbel" panose="020B0503020204020204" pitchFamily="34" charset="0"/>
            </a:endParaRPr>
          </a:p>
        </p:txBody>
      </p:sp>
      <p:sp>
        <p:nvSpPr>
          <p:cNvPr id="20" name="TextBox 19"/>
          <p:cNvSpPr txBox="1"/>
          <p:nvPr/>
        </p:nvSpPr>
        <p:spPr>
          <a:xfrm>
            <a:off x="5610596" y="2722185"/>
            <a:ext cx="1421755" cy="707886"/>
          </a:xfrm>
          <a:prstGeom prst="rect">
            <a:avLst/>
          </a:prstGeom>
          <a:noFill/>
        </p:spPr>
        <p:txBody>
          <a:bodyPr wrap="square" rtlCol="0">
            <a:spAutoFit/>
          </a:bodyPr>
          <a:lstStyle/>
          <a:p>
            <a:r>
              <a:rPr lang="en-GB" sz="4000" b="1" dirty="0" smtClean="0">
                <a:latin typeface="Corbel" panose="020B0503020204020204" pitchFamily="34" charset="0"/>
              </a:rPr>
              <a:t>City?</a:t>
            </a:r>
            <a:endParaRPr lang="en-GB" sz="4000" b="1" dirty="0">
              <a:latin typeface="Corbel" panose="020B0503020204020204" pitchFamily="34" charset="0"/>
            </a:endParaRPr>
          </a:p>
        </p:txBody>
      </p:sp>
      <p:sp>
        <p:nvSpPr>
          <p:cNvPr id="21" name="TextBox 20"/>
          <p:cNvSpPr txBox="1"/>
          <p:nvPr/>
        </p:nvSpPr>
        <p:spPr>
          <a:xfrm>
            <a:off x="6038854" y="2001068"/>
            <a:ext cx="2421578" cy="707886"/>
          </a:xfrm>
          <a:prstGeom prst="rect">
            <a:avLst/>
          </a:prstGeom>
          <a:noFill/>
        </p:spPr>
        <p:txBody>
          <a:bodyPr wrap="square" rtlCol="0">
            <a:spAutoFit/>
          </a:bodyPr>
          <a:lstStyle/>
          <a:p>
            <a:r>
              <a:rPr lang="en-GB" sz="4000" b="1" dirty="0" smtClean="0">
                <a:latin typeface="Corbel" panose="020B0503020204020204" pitchFamily="34" charset="0"/>
              </a:rPr>
              <a:t>Finance?</a:t>
            </a:r>
            <a:endParaRPr lang="en-GB" sz="4000" b="1" dirty="0">
              <a:latin typeface="Corbel" panose="020B0503020204020204" pitchFamily="34" charset="0"/>
            </a:endParaRPr>
          </a:p>
        </p:txBody>
      </p:sp>
    </p:spTree>
    <p:extLst>
      <p:ext uri="{BB962C8B-B14F-4D97-AF65-F5344CB8AC3E}">
        <p14:creationId xmlns:p14="http://schemas.microsoft.com/office/powerpoint/2010/main" val="4240130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50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8" fill="hold" grpId="0" nodeType="afterEffect">
                                  <p:stCondLst>
                                    <p:cond delay="50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0-#ppt_w/2"/>
                                          </p:val>
                                        </p:tav>
                                        <p:tav tm="100000">
                                          <p:val>
                                            <p:strVal val="#ppt_x"/>
                                          </p:val>
                                        </p:tav>
                                      </p:tavLst>
                                    </p:anim>
                                    <p:anim calcmode="lin" valueType="num">
                                      <p:cBhvr additive="base">
                                        <p:cTn id="18" dur="500" fill="hold"/>
                                        <p:tgtEl>
                                          <p:spTgt spid="21"/>
                                        </p:tgtEl>
                                        <p:attrNameLst>
                                          <p:attrName>ppt_y</p:attrName>
                                        </p:attrNameLst>
                                      </p:cBhvr>
                                      <p:tavLst>
                                        <p:tav tm="0">
                                          <p:val>
                                            <p:strVal val="#ppt_y"/>
                                          </p:val>
                                        </p:tav>
                                        <p:tav tm="100000">
                                          <p:val>
                                            <p:strVal val="#ppt_y"/>
                                          </p:val>
                                        </p:tav>
                                      </p:tavLst>
                                    </p:anim>
                                  </p:childTnLst>
                                </p:cTn>
                              </p:par>
                            </p:childTnLst>
                          </p:cTn>
                        </p:par>
                        <p:par>
                          <p:cTn id="19" fill="hold">
                            <p:stCondLst>
                              <p:cond delay="2500"/>
                            </p:stCondLst>
                            <p:childTnLst>
                              <p:par>
                                <p:cTn id="20" presetID="2" presetClass="entr" presetSubtype="8" fill="hold" grpId="0" nodeType="afterEffect">
                                  <p:stCondLst>
                                    <p:cond delay="50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fill="hold"/>
                                        <p:tgtEl>
                                          <p:spTgt spid="20"/>
                                        </p:tgtEl>
                                        <p:attrNameLst>
                                          <p:attrName>ppt_x</p:attrName>
                                        </p:attrNameLst>
                                      </p:cBhvr>
                                      <p:tavLst>
                                        <p:tav tm="0">
                                          <p:val>
                                            <p:strVal val="0-#ppt_w/2"/>
                                          </p:val>
                                        </p:tav>
                                        <p:tav tm="100000">
                                          <p:val>
                                            <p:strVal val="#ppt_x"/>
                                          </p:val>
                                        </p:tav>
                                      </p:tavLst>
                                    </p:anim>
                                    <p:anim calcmode="lin" valueType="num">
                                      <p:cBhvr additive="base">
                                        <p:cTn id="23" dur="500" fill="hold"/>
                                        <p:tgtEl>
                                          <p:spTgt spid="20"/>
                                        </p:tgtEl>
                                        <p:attrNameLst>
                                          <p:attrName>ppt_y</p:attrName>
                                        </p:attrNameLst>
                                      </p:cBhvr>
                                      <p:tavLst>
                                        <p:tav tm="0">
                                          <p:val>
                                            <p:strVal val="#ppt_y"/>
                                          </p:val>
                                        </p:tav>
                                        <p:tav tm="100000">
                                          <p:val>
                                            <p:strVal val="#ppt_y"/>
                                          </p:val>
                                        </p:tav>
                                      </p:tavLst>
                                    </p:anim>
                                  </p:childTnLst>
                                </p:cTn>
                              </p:par>
                            </p:childTnLst>
                          </p:cTn>
                        </p:par>
                        <p:par>
                          <p:cTn id="24" fill="hold">
                            <p:stCondLst>
                              <p:cond delay="3500"/>
                            </p:stCondLst>
                            <p:childTnLst>
                              <p:par>
                                <p:cTn id="25" presetID="2" presetClass="entr" presetSubtype="8" fill="hold" grpId="0" nodeType="afterEffect">
                                  <p:stCondLst>
                                    <p:cond delay="50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par>
                          <p:cTn id="29" fill="hold">
                            <p:stCondLst>
                              <p:cond delay="4500"/>
                            </p:stCondLst>
                            <p:childTnLst>
                              <p:par>
                                <p:cTn id="30" presetID="2" presetClass="entr" presetSubtype="8" fill="hold" grpId="0" nodeType="afterEffect">
                                  <p:stCondLst>
                                    <p:cond delay="50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500" fill="hold"/>
                                        <p:tgtEl>
                                          <p:spTgt spid="16"/>
                                        </p:tgtEl>
                                        <p:attrNameLst>
                                          <p:attrName>ppt_x</p:attrName>
                                        </p:attrNameLst>
                                      </p:cBhvr>
                                      <p:tavLst>
                                        <p:tav tm="0">
                                          <p:val>
                                            <p:strVal val="0-#ppt_w/2"/>
                                          </p:val>
                                        </p:tav>
                                        <p:tav tm="100000">
                                          <p:val>
                                            <p:strVal val="#ppt_x"/>
                                          </p:val>
                                        </p:tav>
                                      </p:tavLst>
                                    </p:anim>
                                    <p:anim calcmode="lin" valueType="num">
                                      <p:cBhvr additive="base">
                                        <p:cTn id="33" dur="500" fill="hold"/>
                                        <p:tgtEl>
                                          <p:spTgt spid="16"/>
                                        </p:tgtEl>
                                        <p:attrNameLst>
                                          <p:attrName>ppt_y</p:attrName>
                                        </p:attrNameLst>
                                      </p:cBhvr>
                                      <p:tavLst>
                                        <p:tav tm="0">
                                          <p:val>
                                            <p:strVal val="#ppt_y"/>
                                          </p:val>
                                        </p:tav>
                                        <p:tav tm="100000">
                                          <p:val>
                                            <p:strVal val="#ppt_y"/>
                                          </p:val>
                                        </p:tav>
                                      </p:tavLst>
                                    </p:anim>
                                  </p:childTnLst>
                                </p:cTn>
                              </p:par>
                            </p:childTnLst>
                          </p:cTn>
                        </p:par>
                        <p:par>
                          <p:cTn id="34" fill="hold">
                            <p:stCondLst>
                              <p:cond delay="5500"/>
                            </p:stCondLst>
                            <p:childTnLst>
                              <p:par>
                                <p:cTn id="35" presetID="2" presetClass="entr" presetSubtype="8" fill="hold" grpId="0" nodeType="afterEffect">
                                  <p:stCondLst>
                                    <p:cond delay="50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0-#ppt_w/2"/>
                                          </p:val>
                                        </p:tav>
                                        <p:tav tm="100000">
                                          <p:val>
                                            <p:strVal val="#ppt_x"/>
                                          </p:val>
                                        </p:tav>
                                      </p:tavLst>
                                    </p:anim>
                                    <p:anim calcmode="lin" valueType="num">
                                      <p:cBhvr additive="base">
                                        <p:cTn id="38" dur="500" fill="hold"/>
                                        <p:tgtEl>
                                          <p:spTgt spid="18"/>
                                        </p:tgtEl>
                                        <p:attrNameLst>
                                          <p:attrName>ppt_y</p:attrName>
                                        </p:attrNameLst>
                                      </p:cBhvr>
                                      <p:tavLst>
                                        <p:tav tm="0">
                                          <p:val>
                                            <p:strVal val="#ppt_y"/>
                                          </p:val>
                                        </p:tav>
                                        <p:tav tm="100000">
                                          <p:val>
                                            <p:strVal val="#ppt_y"/>
                                          </p:val>
                                        </p:tav>
                                      </p:tavLst>
                                    </p:anim>
                                  </p:childTnLst>
                                </p:cTn>
                              </p:par>
                            </p:childTnLst>
                          </p:cTn>
                        </p:par>
                        <p:par>
                          <p:cTn id="39" fill="hold">
                            <p:stCondLst>
                              <p:cond delay="6500"/>
                            </p:stCondLst>
                            <p:childTnLst>
                              <p:par>
                                <p:cTn id="40" presetID="2" presetClass="entr" presetSubtype="8" fill="hold" grpId="0" nodeType="afterEffect">
                                  <p:stCondLst>
                                    <p:cond delay="500"/>
                                  </p:stCondLst>
                                  <p:childTnLst>
                                    <p:set>
                                      <p:cBhvr>
                                        <p:cTn id="41" dur="1" fill="hold">
                                          <p:stCondLst>
                                            <p:cond delay="0"/>
                                          </p:stCondLst>
                                        </p:cTn>
                                        <p:tgtEl>
                                          <p:spTgt spid="19"/>
                                        </p:tgtEl>
                                        <p:attrNameLst>
                                          <p:attrName>style.visibility</p:attrName>
                                        </p:attrNameLst>
                                      </p:cBhvr>
                                      <p:to>
                                        <p:strVal val="visible"/>
                                      </p:to>
                                    </p:set>
                                    <p:anim calcmode="lin" valueType="num">
                                      <p:cBhvr additive="base">
                                        <p:cTn id="42" dur="500" fill="hold"/>
                                        <p:tgtEl>
                                          <p:spTgt spid="19"/>
                                        </p:tgtEl>
                                        <p:attrNameLst>
                                          <p:attrName>ppt_x</p:attrName>
                                        </p:attrNameLst>
                                      </p:cBhvr>
                                      <p:tavLst>
                                        <p:tav tm="0">
                                          <p:val>
                                            <p:strVal val="0-#ppt_w/2"/>
                                          </p:val>
                                        </p:tav>
                                        <p:tav tm="100000">
                                          <p:val>
                                            <p:strVal val="#ppt_x"/>
                                          </p:val>
                                        </p:tav>
                                      </p:tavLst>
                                    </p:anim>
                                    <p:anim calcmode="lin" valueType="num">
                                      <p:cBhvr additive="base">
                                        <p:cTn id="43" dur="500" fill="hold"/>
                                        <p:tgtEl>
                                          <p:spTgt spid="19"/>
                                        </p:tgtEl>
                                        <p:attrNameLst>
                                          <p:attrName>ppt_y</p:attrName>
                                        </p:attrNameLst>
                                      </p:cBhvr>
                                      <p:tavLst>
                                        <p:tav tm="0">
                                          <p:val>
                                            <p:strVal val="#ppt_y"/>
                                          </p:val>
                                        </p:tav>
                                        <p:tav tm="100000">
                                          <p:val>
                                            <p:strVal val="#ppt_y"/>
                                          </p:val>
                                        </p:tav>
                                      </p:tavLst>
                                    </p:anim>
                                  </p:childTnLst>
                                </p:cTn>
                              </p:par>
                            </p:childTnLst>
                          </p:cTn>
                        </p:par>
                        <p:par>
                          <p:cTn id="44" fill="hold">
                            <p:stCondLst>
                              <p:cond delay="7500"/>
                            </p:stCondLst>
                            <p:childTnLst>
                              <p:par>
                                <p:cTn id="45" presetID="26" presetClass="entr" presetSubtype="0" fill="hold" nodeType="afterEffect">
                                  <p:stCondLst>
                                    <p:cond delay="500"/>
                                  </p:stCondLst>
                                  <p:childTnLst>
                                    <p:set>
                                      <p:cBhvr>
                                        <p:cTn id="46" dur="1" fill="hold">
                                          <p:stCondLst>
                                            <p:cond delay="0"/>
                                          </p:stCondLst>
                                        </p:cTn>
                                        <p:tgtEl>
                                          <p:spTgt spid="1029"/>
                                        </p:tgtEl>
                                        <p:attrNameLst>
                                          <p:attrName>style.visibility</p:attrName>
                                        </p:attrNameLst>
                                      </p:cBhvr>
                                      <p:to>
                                        <p:strVal val="visible"/>
                                      </p:to>
                                    </p:set>
                                    <p:animEffect transition="in" filter="wipe(down)">
                                      <p:cBhvr>
                                        <p:cTn id="47" dur="580">
                                          <p:stCondLst>
                                            <p:cond delay="0"/>
                                          </p:stCondLst>
                                        </p:cTn>
                                        <p:tgtEl>
                                          <p:spTgt spid="1029"/>
                                        </p:tgtEl>
                                      </p:cBhvr>
                                    </p:animEffect>
                                    <p:anim calcmode="lin" valueType="num">
                                      <p:cBhvr>
                                        <p:cTn id="48" dur="1822" tmFilter="0,0; 0.14,0.36; 0.43,0.73; 0.71,0.91; 1.0,1.0">
                                          <p:stCondLst>
                                            <p:cond delay="0"/>
                                          </p:stCondLst>
                                        </p:cTn>
                                        <p:tgtEl>
                                          <p:spTgt spid="1029"/>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1029"/>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1029"/>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1029"/>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1029"/>
                                        </p:tgtEl>
                                        <p:attrNameLst>
                                          <p:attrName>ppt_y</p:attrName>
                                        </p:attrNameLst>
                                      </p:cBhvr>
                                      <p:tavLst>
                                        <p:tav tm="0" fmla="#ppt_y-sin(pi*$)/81">
                                          <p:val>
                                            <p:fltVal val="0"/>
                                          </p:val>
                                        </p:tav>
                                        <p:tav tm="100000">
                                          <p:val>
                                            <p:fltVal val="1"/>
                                          </p:val>
                                        </p:tav>
                                      </p:tavLst>
                                    </p:anim>
                                    <p:animScale>
                                      <p:cBhvr>
                                        <p:cTn id="53" dur="26">
                                          <p:stCondLst>
                                            <p:cond delay="650"/>
                                          </p:stCondLst>
                                        </p:cTn>
                                        <p:tgtEl>
                                          <p:spTgt spid="1029"/>
                                        </p:tgtEl>
                                      </p:cBhvr>
                                      <p:to x="100000" y="60000"/>
                                    </p:animScale>
                                    <p:animScale>
                                      <p:cBhvr>
                                        <p:cTn id="54" dur="166" decel="50000">
                                          <p:stCondLst>
                                            <p:cond delay="676"/>
                                          </p:stCondLst>
                                        </p:cTn>
                                        <p:tgtEl>
                                          <p:spTgt spid="1029"/>
                                        </p:tgtEl>
                                      </p:cBhvr>
                                      <p:to x="100000" y="100000"/>
                                    </p:animScale>
                                    <p:animScale>
                                      <p:cBhvr>
                                        <p:cTn id="55" dur="26">
                                          <p:stCondLst>
                                            <p:cond delay="1312"/>
                                          </p:stCondLst>
                                        </p:cTn>
                                        <p:tgtEl>
                                          <p:spTgt spid="1029"/>
                                        </p:tgtEl>
                                      </p:cBhvr>
                                      <p:to x="100000" y="80000"/>
                                    </p:animScale>
                                    <p:animScale>
                                      <p:cBhvr>
                                        <p:cTn id="56" dur="166" decel="50000">
                                          <p:stCondLst>
                                            <p:cond delay="1338"/>
                                          </p:stCondLst>
                                        </p:cTn>
                                        <p:tgtEl>
                                          <p:spTgt spid="1029"/>
                                        </p:tgtEl>
                                      </p:cBhvr>
                                      <p:to x="100000" y="100000"/>
                                    </p:animScale>
                                    <p:animScale>
                                      <p:cBhvr>
                                        <p:cTn id="57" dur="26">
                                          <p:stCondLst>
                                            <p:cond delay="1642"/>
                                          </p:stCondLst>
                                        </p:cTn>
                                        <p:tgtEl>
                                          <p:spTgt spid="1029"/>
                                        </p:tgtEl>
                                      </p:cBhvr>
                                      <p:to x="100000" y="90000"/>
                                    </p:animScale>
                                    <p:animScale>
                                      <p:cBhvr>
                                        <p:cTn id="58" dur="166" decel="50000">
                                          <p:stCondLst>
                                            <p:cond delay="1668"/>
                                          </p:stCondLst>
                                        </p:cTn>
                                        <p:tgtEl>
                                          <p:spTgt spid="1029"/>
                                        </p:tgtEl>
                                      </p:cBhvr>
                                      <p:to x="100000" y="100000"/>
                                    </p:animScale>
                                    <p:animScale>
                                      <p:cBhvr>
                                        <p:cTn id="59" dur="26">
                                          <p:stCondLst>
                                            <p:cond delay="1808"/>
                                          </p:stCondLst>
                                        </p:cTn>
                                        <p:tgtEl>
                                          <p:spTgt spid="1029"/>
                                        </p:tgtEl>
                                      </p:cBhvr>
                                      <p:to x="100000" y="95000"/>
                                    </p:animScale>
                                    <p:animScale>
                                      <p:cBhvr>
                                        <p:cTn id="60" dur="166" decel="50000">
                                          <p:stCondLst>
                                            <p:cond delay="1834"/>
                                          </p:stCondLst>
                                        </p:cTn>
                                        <p:tgtEl>
                                          <p:spTgt spid="102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16" grpId="0"/>
      <p:bldP spid="17" grpId="0"/>
      <p:bldP spid="18" grpId="0"/>
      <p:bldP spid="19" grpId="0"/>
      <p:bldP spid="20"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1" descr="C:\Users\janes\AppData\Local\Microsoft\Windows\INetCache\IE\CL6KWE1W\alone-in-the-crowd-vector[1].jpg"/>
          <p:cNvPicPr>
            <a:picLocks noChangeAspect="1" noChangeArrowheads="1"/>
          </p:cNvPicPr>
          <p:nvPr/>
        </p:nvPicPr>
        <p:blipFill rotWithShape="1">
          <a:blip r:embed="rId2">
            <a:extLst>
              <a:ext uri="{28A0092B-C50C-407E-A947-70E740481C1C}">
                <a14:useLocalDpi xmlns:a14="http://schemas.microsoft.com/office/drawing/2010/main" val="0"/>
              </a:ext>
            </a:extLst>
          </a:blip>
          <a:srcRect t="22500" b="22357"/>
          <a:stretch/>
        </p:blipFill>
        <p:spPr bwMode="auto">
          <a:xfrm>
            <a:off x="395536" y="188640"/>
            <a:ext cx="4826000" cy="280125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3" descr="C:\Users\janes\AppData\Local\Microsoft\Windows\INetCache\IE\EW2W9GM1\se-connaitr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3429000"/>
            <a:ext cx="2446412" cy="24464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2" descr="C:\Users\janes\AppData\Local\Microsoft\Windows\INetCache\IE\CL6KWE1W\3dw_prescelto-150x15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9992" y="2235056"/>
            <a:ext cx="3392097" cy="339209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508104" y="172953"/>
            <a:ext cx="3240360" cy="2062103"/>
          </a:xfrm>
          <a:prstGeom prst="rect">
            <a:avLst/>
          </a:prstGeom>
          <a:noFill/>
        </p:spPr>
        <p:txBody>
          <a:bodyPr wrap="square" rtlCol="0">
            <a:spAutoFit/>
          </a:bodyPr>
          <a:lstStyle/>
          <a:p>
            <a:r>
              <a:rPr lang="en-GB" sz="3200" b="1" dirty="0" smtClean="0">
                <a:latin typeface="AbcTeacher" panose="00000400000000000000" pitchFamily="2" charset="0"/>
              </a:rPr>
              <a:t>Lonely…</a:t>
            </a:r>
          </a:p>
          <a:p>
            <a:pPr algn="ctr"/>
            <a:r>
              <a:rPr lang="en-GB" sz="3200" b="1" dirty="0" smtClean="0">
                <a:latin typeface="AbcTeacher" panose="00000400000000000000" pitchFamily="2" charset="0"/>
              </a:rPr>
              <a:t>in a crowd</a:t>
            </a:r>
          </a:p>
          <a:p>
            <a:pPr algn="ctr"/>
            <a:r>
              <a:rPr lang="en-GB" sz="3200" b="1" dirty="0">
                <a:latin typeface="AbcTeacher" panose="00000400000000000000" pitchFamily="2" charset="0"/>
              </a:rPr>
              <a:t>w</a:t>
            </a:r>
            <a:r>
              <a:rPr lang="en-GB" sz="3200" b="1" dirty="0" smtClean="0">
                <a:latin typeface="AbcTeacher" panose="00000400000000000000" pitchFamily="2" charset="0"/>
              </a:rPr>
              <a:t>ith friends</a:t>
            </a:r>
          </a:p>
          <a:p>
            <a:pPr algn="ctr"/>
            <a:r>
              <a:rPr lang="en-GB" sz="3200" b="1" dirty="0" smtClean="0">
                <a:latin typeface="AbcTeacher" panose="00000400000000000000" pitchFamily="2" charset="0"/>
              </a:rPr>
              <a:t>with family</a:t>
            </a:r>
            <a:endParaRPr lang="en-GB" sz="3200" b="1" dirty="0">
              <a:latin typeface="AbcTeacher" panose="00000400000000000000" pitchFamily="2" charset="0"/>
            </a:endParaRPr>
          </a:p>
        </p:txBody>
      </p:sp>
    </p:spTree>
    <p:extLst>
      <p:ext uri="{BB962C8B-B14F-4D97-AF65-F5344CB8AC3E}">
        <p14:creationId xmlns:p14="http://schemas.microsoft.com/office/powerpoint/2010/main" val="5277806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2120" y="606947"/>
            <a:ext cx="2736304" cy="41815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1484784"/>
            <a:ext cx="2597150" cy="429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descr="C:\Users\janes\Documents\1. Current Working Files\Snoopy in the washer.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32344" y="332656"/>
            <a:ext cx="7756080" cy="5825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77498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40786">
            <a:off x="6747971" y="274252"/>
            <a:ext cx="1819275" cy="2514600"/>
          </a:xfrm>
          <a:prstGeom prst="rect">
            <a:avLst/>
          </a:prstGeom>
          <a:noFill/>
          <a:ln>
            <a:noFill/>
          </a:ln>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68050" flipH="1">
            <a:off x="250977" y="3743839"/>
            <a:ext cx="2095500" cy="2181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Freeform 3"/>
          <p:cNvSpPr/>
          <p:nvPr/>
        </p:nvSpPr>
        <p:spPr>
          <a:xfrm>
            <a:off x="3293919" y="450395"/>
            <a:ext cx="3565036" cy="1802125"/>
          </a:xfrm>
          <a:custGeom>
            <a:avLst/>
            <a:gdLst>
              <a:gd name="connsiteX0" fmla="*/ 0 w 3296104"/>
              <a:gd name="connsiteY0" fmla="*/ 597271 h 1802125"/>
              <a:gd name="connsiteX1" fmla="*/ 1132114 w 3296104"/>
              <a:gd name="connsiteY1" fmla="*/ 2185 h 1802125"/>
              <a:gd name="connsiteX2" fmla="*/ 1640114 w 3296104"/>
              <a:gd name="connsiteY2" fmla="*/ 785956 h 1802125"/>
              <a:gd name="connsiteX3" fmla="*/ 2540000 w 3296104"/>
              <a:gd name="connsiteY3" fmla="*/ 336014 h 1802125"/>
              <a:gd name="connsiteX4" fmla="*/ 2728686 w 3296104"/>
              <a:gd name="connsiteY4" fmla="*/ 1758414 h 1802125"/>
              <a:gd name="connsiteX5" fmla="*/ 3236686 w 3296104"/>
              <a:gd name="connsiteY5" fmla="*/ 1439099 h 1802125"/>
              <a:gd name="connsiteX6" fmla="*/ 3265714 w 3296104"/>
              <a:gd name="connsiteY6" fmla="*/ 1453614 h 180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6104" h="1802125">
                <a:moveTo>
                  <a:pt x="0" y="597271"/>
                </a:moveTo>
                <a:cubicBezTo>
                  <a:pt x="429381" y="284004"/>
                  <a:pt x="858762" y="-29262"/>
                  <a:pt x="1132114" y="2185"/>
                </a:cubicBezTo>
                <a:cubicBezTo>
                  <a:pt x="1405466" y="33632"/>
                  <a:pt x="1405466" y="730318"/>
                  <a:pt x="1640114" y="785956"/>
                </a:cubicBezTo>
                <a:cubicBezTo>
                  <a:pt x="1874762" y="841594"/>
                  <a:pt x="2358571" y="173938"/>
                  <a:pt x="2540000" y="336014"/>
                </a:cubicBezTo>
                <a:cubicBezTo>
                  <a:pt x="2721429" y="498090"/>
                  <a:pt x="2612572" y="1574567"/>
                  <a:pt x="2728686" y="1758414"/>
                </a:cubicBezTo>
                <a:cubicBezTo>
                  <a:pt x="2844800" y="1942261"/>
                  <a:pt x="3147181" y="1489899"/>
                  <a:pt x="3236686" y="1439099"/>
                </a:cubicBezTo>
                <a:cubicBezTo>
                  <a:pt x="3326191" y="1388299"/>
                  <a:pt x="3295952" y="1420956"/>
                  <a:pt x="3265714" y="1453614"/>
                </a:cubicBezTo>
              </a:path>
            </a:pathLst>
          </a:cu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blipFill>
                <a:blip r:embed="rId5"/>
                <a:tile tx="0" ty="0" sx="100000" sy="100000" flip="none" algn="tl"/>
              </a:blipFill>
            </a:endParaRPr>
          </a:p>
        </p:txBody>
      </p:sp>
      <p:sp>
        <p:nvSpPr>
          <p:cNvPr id="15" name="Freeform 14"/>
          <p:cNvSpPr/>
          <p:nvPr/>
        </p:nvSpPr>
        <p:spPr>
          <a:xfrm rot="16200000">
            <a:off x="2116845" y="3068760"/>
            <a:ext cx="3838341" cy="2080842"/>
          </a:xfrm>
          <a:custGeom>
            <a:avLst/>
            <a:gdLst>
              <a:gd name="connsiteX0" fmla="*/ 0 w 3296104"/>
              <a:gd name="connsiteY0" fmla="*/ 597271 h 1802125"/>
              <a:gd name="connsiteX1" fmla="*/ 1132114 w 3296104"/>
              <a:gd name="connsiteY1" fmla="*/ 2185 h 1802125"/>
              <a:gd name="connsiteX2" fmla="*/ 1640114 w 3296104"/>
              <a:gd name="connsiteY2" fmla="*/ 785956 h 1802125"/>
              <a:gd name="connsiteX3" fmla="*/ 2540000 w 3296104"/>
              <a:gd name="connsiteY3" fmla="*/ 336014 h 1802125"/>
              <a:gd name="connsiteX4" fmla="*/ 2728686 w 3296104"/>
              <a:gd name="connsiteY4" fmla="*/ 1758414 h 1802125"/>
              <a:gd name="connsiteX5" fmla="*/ 3236686 w 3296104"/>
              <a:gd name="connsiteY5" fmla="*/ 1439099 h 1802125"/>
              <a:gd name="connsiteX6" fmla="*/ 3265714 w 3296104"/>
              <a:gd name="connsiteY6" fmla="*/ 1453614 h 1802125"/>
              <a:gd name="connsiteX0" fmla="*/ 0 w 4308287"/>
              <a:gd name="connsiteY0" fmla="*/ 4198304 h 4198305"/>
              <a:gd name="connsiteX1" fmla="*/ 2144297 w 4308287"/>
              <a:gd name="connsiteY1" fmla="*/ 135871 h 4198305"/>
              <a:gd name="connsiteX2" fmla="*/ 2652297 w 4308287"/>
              <a:gd name="connsiteY2" fmla="*/ 919642 h 4198305"/>
              <a:gd name="connsiteX3" fmla="*/ 3552183 w 4308287"/>
              <a:gd name="connsiteY3" fmla="*/ 469700 h 4198305"/>
              <a:gd name="connsiteX4" fmla="*/ 3740869 w 4308287"/>
              <a:gd name="connsiteY4" fmla="*/ 1892100 h 4198305"/>
              <a:gd name="connsiteX5" fmla="*/ 4248869 w 4308287"/>
              <a:gd name="connsiteY5" fmla="*/ 1572785 h 4198305"/>
              <a:gd name="connsiteX6" fmla="*/ 4277897 w 4308287"/>
              <a:gd name="connsiteY6" fmla="*/ 1587300 h 4198305"/>
              <a:gd name="connsiteX0" fmla="*/ -1 w 6572372"/>
              <a:gd name="connsiteY0" fmla="*/ 3778794 h 3778793"/>
              <a:gd name="connsiteX1" fmla="*/ 4408382 w 6572372"/>
              <a:gd name="connsiteY1" fmla="*/ 112621 h 3778793"/>
              <a:gd name="connsiteX2" fmla="*/ 4916382 w 6572372"/>
              <a:gd name="connsiteY2" fmla="*/ 896392 h 3778793"/>
              <a:gd name="connsiteX3" fmla="*/ 5816268 w 6572372"/>
              <a:gd name="connsiteY3" fmla="*/ 446450 h 3778793"/>
              <a:gd name="connsiteX4" fmla="*/ 6004954 w 6572372"/>
              <a:gd name="connsiteY4" fmla="*/ 1868850 h 3778793"/>
              <a:gd name="connsiteX5" fmla="*/ 6512954 w 6572372"/>
              <a:gd name="connsiteY5" fmla="*/ 1549535 h 3778793"/>
              <a:gd name="connsiteX6" fmla="*/ 6541982 w 6572372"/>
              <a:gd name="connsiteY6" fmla="*/ 1564050 h 3778793"/>
              <a:gd name="connsiteX0" fmla="*/ 1 w 6572374"/>
              <a:gd name="connsiteY0" fmla="*/ 3368777 h 3368776"/>
              <a:gd name="connsiteX1" fmla="*/ 4328476 w 6572374"/>
              <a:gd name="connsiteY1" fmla="*/ 1188604 h 3368776"/>
              <a:gd name="connsiteX2" fmla="*/ 4916384 w 6572374"/>
              <a:gd name="connsiteY2" fmla="*/ 486375 h 3368776"/>
              <a:gd name="connsiteX3" fmla="*/ 5816270 w 6572374"/>
              <a:gd name="connsiteY3" fmla="*/ 36433 h 3368776"/>
              <a:gd name="connsiteX4" fmla="*/ 6004956 w 6572374"/>
              <a:gd name="connsiteY4" fmla="*/ 1458833 h 3368776"/>
              <a:gd name="connsiteX5" fmla="*/ 6512956 w 6572374"/>
              <a:gd name="connsiteY5" fmla="*/ 1139518 h 3368776"/>
              <a:gd name="connsiteX6" fmla="*/ 6541984 w 6572374"/>
              <a:gd name="connsiteY6" fmla="*/ 1154033 h 3368776"/>
              <a:gd name="connsiteX0" fmla="*/ -1 w 6572372"/>
              <a:gd name="connsiteY0" fmla="*/ 3778797 h 3778796"/>
              <a:gd name="connsiteX1" fmla="*/ 3422840 w 6572372"/>
              <a:gd name="connsiteY1" fmla="*/ 112620 h 3778796"/>
              <a:gd name="connsiteX2" fmla="*/ 4916382 w 6572372"/>
              <a:gd name="connsiteY2" fmla="*/ 896395 h 3778796"/>
              <a:gd name="connsiteX3" fmla="*/ 5816268 w 6572372"/>
              <a:gd name="connsiteY3" fmla="*/ 446453 h 3778796"/>
              <a:gd name="connsiteX4" fmla="*/ 6004954 w 6572372"/>
              <a:gd name="connsiteY4" fmla="*/ 1868853 h 3778796"/>
              <a:gd name="connsiteX5" fmla="*/ 6512954 w 6572372"/>
              <a:gd name="connsiteY5" fmla="*/ 1549538 h 3778796"/>
              <a:gd name="connsiteX6" fmla="*/ 6541982 w 6572372"/>
              <a:gd name="connsiteY6" fmla="*/ 1564053 h 3778796"/>
              <a:gd name="connsiteX0" fmla="*/ 1 w 7689710"/>
              <a:gd name="connsiteY0" fmla="*/ 6060341 h 6060340"/>
              <a:gd name="connsiteX1" fmla="*/ 3422842 w 7689710"/>
              <a:gd name="connsiteY1" fmla="*/ 2394164 h 6060340"/>
              <a:gd name="connsiteX2" fmla="*/ 4916384 w 7689710"/>
              <a:gd name="connsiteY2" fmla="*/ 3177939 h 6060340"/>
              <a:gd name="connsiteX3" fmla="*/ 5816270 w 7689710"/>
              <a:gd name="connsiteY3" fmla="*/ 2727997 h 6060340"/>
              <a:gd name="connsiteX4" fmla="*/ 6004956 w 7689710"/>
              <a:gd name="connsiteY4" fmla="*/ 4150397 h 6060340"/>
              <a:gd name="connsiteX5" fmla="*/ 7684951 w 7689710"/>
              <a:gd name="connsiteY5" fmla="*/ 495 h 6060340"/>
              <a:gd name="connsiteX6" fmla="*/ 6541984 w 7689710"/>
              <a:gd name="connsiteY6" fmla="*/ 3845597 h 6060340"/>
              <a:gd name="connsiteX0" fmla="*/ -1 w 7791737"/>
              <a:gd name="connsiteY0" fmla="*/ 6369687 h 6369686"/>
              <a:gd name="connsiteX1" fmla="*/ 3422840 w 7791737"/>
              <a:gd name="connsiteY1" fmla="*/ 2703510 h 6369686"/>
              <a:gd name="connsiteX2" fmla="*/ 4916382 w 7791737"/>
              <a:gd name="connsiteY2" fmla="*/ 3487285 h 6369686"/>
              <a:gd name="connsiteX3" fmla="*/ 5816268 w 7791737"/>
              <a:gd name="connsiteY3" fmla="*/ 3037343 h 6369686"/>
              <a:gd name="connsiteX4" fmla="*/ 6004954 w 7791737"/>
              <a:gd name="connsiteY4" fmla="*/ 4459743 h 6369686"/>
              <a:gd name="connsiteX5" fmla="*/ 7684949 w 7791737"/>
              <a:gd name="connsiteY5" fmla="*/ 309841 h 6369686"/>
              <a:gd name="connsiteX6" fmla="*/ 7607431 w 7791737"/>
              <a:gd name="connsiteY6" fmla="*/ 324354 h 6369686"/>
              <a:gd name="connsiteX0" fmla="*/ 1 w 7791739"/>
              <a:gd name="connsiteY0" fmla="*/ 6369687 h 6369686"/>
              <a:gd name="connsiteX1" fmla="*/ 3422842 w 7791739"/>
              <a:gd name="connsiteY1" fmla="*/ 2703510 h 6369686"/>
              <a:gd name="connsiteX2" fmla="*/ 4943024 w 7791739"/>
              <a:gd name="connsiteY2" fmla="*/ 5303516 h 6369686"/>
              <a:gd name="connsiteX3" fmla="*/ 5816270 w 7791739"/>
              <a:gd name="connsiteY3" fmla="*/ 3037343 h 6369686"/>
              <a:gd name="connsiteX4" fmla="*/ 6004956 w 7791739"/>
              <a:gd name="connsiteY4" fmla="*/ 4459743 h 6369686"/>
              <a:gd name="connsiteX5" fmla="*/ 7684951 w 7791739"/>
              <a:gd name="connsiteY5" fmla="*/ 309841 h 6369686"/>
              <a:gd name="connsiteX6" fmla="*/ 7607433 w 7791739"/>
              <a:gd name="connsiteY6" fmla="*/ 324354 h 6369686"/>
              <a:gd name="connsiteX0" fmla="*/ -1 w 7791737"/>
              <a:gd name="connsiteY0" fmla="*/ 6369687 h 6369686"/>
              <a:gd name="connsiteX1" fmla="*/ 3316295 w 7791737"/>
              <a:gd name="connsiteY1" fmla="*/ 3396979 h 6369686"/>
              <a:gd name="connsiteX2" fmla="*/ 4943022 w 7791737"/>
              <a:gd name="connsiteY2" fmla="*/ 5303516 h 6369686"/>
              <a:gd name="connsiteX3" fmla="*/ 5816268 w 7791737"/>
              <a:gd name="connsiteY3" fmla="*/ 3037343 h 6369686"/>
              <a:gd name="connsiteX4" fmla="*/ 6004954 w 7791737"/>
              <a:gd name="connsiteY4" fmla="*/ 4459743 h 6369686"/>
              <a:gd name="connsiteX5" fmla="*/ 7684949 w 7791737"/>
              <a:gd name="connsiteY5" fmla="*/ 309841 h 6369686"/>
              <a:gd name="connsiteX6" fmla="*/ 7607431 w 7791737"/>
              <a:gd name="connsiteY6" fmla="*/ 324354 h 6369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91737" h="6369686">
                <a:moveTo>
                  <a:pt x="-1" y="6369687"/>
                </a:moveTo>
                <a:cubicBezTo>
                  <a:pt x="429380" y="6056420"/>
                  <a:pt x="2492458" y="3574674"/>
                  <a:pt x="3316295" y="3396979"/>
                </a:cubicBezTo>
                <a:cubicBezTo>
                  <a:pt x="4140132" y="3219284"/>
                  <a:pt x="4526360" y="5363455"/>
                  <a:pt x="4943022" y="5303516"/>
                </a:cubicBezTo>
                <a:cubicBezTo>
                  <a:pt x="5359684" y="5243577"/>
                  <a:pt x="5639279" y="3177972"/>
                  <a:pt x="5816268" y="3037343"/>
                </a:cubicBezTo>
                <a:cubicBezTo>
                  <a:pt x="5993257" y="2896714"/>
                  <a:pt x="5693507" y="4914327"/>
                  <a:pt x="6004954" y="4459743"/>
                </a:cubicBezTo>
                <a:cubicBezTo>
                  <a:pt x="6316401" y="4005159"/>
                  <a:pt x="7417869" y="999073"/>
                  <a:pt x="7684949" y="309841"/>
                </a:cubicBezTo>
                <a:cubicBezTo>
                  <a:pt x="7952029" y="-379391"/>
                  <a:pt x="7637669" y="291696"/>
                  <a:pt x="7607431" y="324354"/>
                </a:cubicBezTo>
              </a:path>
            </a:pathLst>
          </a:cu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6437" y="4370531"/>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Freeform 13"/>
          <p:cNvSpPr/>
          <p:nvPr/>
        </p:nvSpPr>
        <p:spPr>
          <a:xfrm rot="16200000">
            <a:off x="424149" y="3324657"/>
            <a:ext cx="2541247" cy="792089"/>
          </a:xfrm>
          <a:custGeom>
            <a:avLst/>
            <a:gdLst>
              <a:gd name="connsiteX0" fmla="*/ 0 w 3296104"/>
              <a:gd name="connsiteY0" fmla="*/ 597271 h 1802125"/>
              <a:gd name="connsiteX1" fmla="*/ 1132114 w 3296104"/>
              <a:gd name="connsiteY1" fmla="*/ 2185 h 1802125"/>
              <a:gd name="connsiteX2" fmla="*/ 1640114 w 3296104"/>
              <a:gd name="connsiteY2" fmla="*/ 785956 h 1802125"/>
              <a:gd name="connsiteX3" fmla="*/ 2540000 w 3296104"/>
              <a:gd name="connsiteY3" fmla="*/ 336014 h 1802125"/>
              <a:gd name="connsiteX4" fmla="*/ 2728686 w 3296104"/>
              <a:gd name="connsiteY4" fmla="*/ 1758414 h 1802125"/>
              <a:gd name="connsiteX5" fmla="*/ 3236686 w 3296104"/>
              <a:gd name="connsiteY5" fmla="*/ 1439099 h 1802125"/>
              <a:gd name="connsiteX6" fmla="*/ 3265714 w 3296104"/>
              <a:gd name="connsiteY6" fmla="*/ 1453614 h 180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6104" h="1802125">
                <a:moveTo>
                  <a:pt x="0" y="597271"/>
                </a:moveTo>
                <a:cubicBezTo>
                  <a:pt x="429381" y="284004"/>
                  <a:pt x="858762" y="-29262"/>
                  <a:pt x="1132114" y="2185"/>
                </a:cubicBezTo>
                <a:cubicBezTo>
                  <a:pt x="1405466" y="33632"/>
                  <a:pt x="1405466" y="730318"/>
                  <a:pt x="1640114" y="785956"/>
                </a:cubicBezTo>
                <a:cubicBezTo>
                  <a:pt x="1874762" y="841594"/>
                  <a:pt x="2358571" y="173938"/>
                  <a:pt x="2540000" y="336014"/>
                </a:cubicBezTo>
                <a:cubicBezTo>
                  <a:pt x="2721429" y="498090"/>
                  <a:pt x="2612572" y="1574567"/>
                  <a:pt x="2728686" y="1758414"/>
                </a:cubicBezTo>
                <a:cubicBezTo>
                  <a:pt x="2844800" y="1942261"/>
                  <a:pt x="3147181" y="1489899"/>
                  <a:pt x="3236686" y="1439099"/>
                </a:cubicBezTo>
                <a:cubicBezTo>
                  <a:pt x="3326191" y="1388299"/>
                  <a:pt x="3295952" y="1420956"/>
                  <a:pt x="3265714" y="1453614"/>
                </a:cubicBezTo>
              </a:path>
            </a:pathLst>
          </a:cu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205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3991" y="401605"/>
            <a:ext cx="2566909" cy="2566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Heart 2"/>
          <p:cNvSpPr/>
          <p:nvPr/>
        </p:nvSpPr>
        <p:spPr>
          <a:xfrm>
            <a:off x="3870390" y="971237"/>
            <a:ext cx="1800200" cy="1120632"/>
          </a:xfrm>
          <a:prstGeom prst="hear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n>
                  <a:solidFill>
                    <a:prstClr val="black"/>
                  </a:solidFill>
                </a:ln>
                <a:solidFill>
                  <a:srgbClr val="1F497D"/>
                </a:solidFill>
                <a:latin typeface="Corbel" panose="020B0503020204020204" pitchFamily="34" charset="0"/>
              </a:rPr>
              <a:t>family</a:t>
            </a:r>
          </a:p>
        </p:txBody>
      </p:sp>
      <p:sp>
        <p:nvSpPr>
          <p:cNvPr id="16" name="Heart 15"/>
          <p:cNvSpPr/>
          <p:nvPr/>
        </p:nvSpPr>
        <p:spPr>
          <a:xfrm rot="20968066">
            <a:off x="1812655" y="5217007"/>
            <a:ext cx="1800200" cy="1120632"/>
          </a:xfrm>
          <a:prstGeom prst="hear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ln>
                  <a:solidFill>
                    <a:prstClr val="black"/>
                  </a:solidFill>
                </a:ln>
                <a:solidFill>
                  <a:srgbClr val="1F497D"/>
                </a:solidFill>
                <a:latin typeface="Corbel" panose="020B0503020204020204" pitchFamily="34" charset="0"/>
              </a:rPr>
              <a:t>CFL</a:t>
            </a:r>
            <a:endParaRPr lang="en-GB" sz="2800" dirty="0">
              <a:ln>
                <a:solidFill>
                  <a:prstClr val="black"/>
                </a:solidFill>
              </a:ln>
              <a:solidFill>
                <a:srgbClr val="1F497D"/>
              </a:solidFill>
              <a:latin typeface="Corbel" panose="020B0503020204020204" pitchFamily="34" charset="0"/>
            </a:endParaRPr>
          </a:p>
        </p:txBody>
      </p:sp>
      <p:sp>
        <p:nvSpPr>
          <p:cNvPr id="17" name="Heart 16"/>
          <p:cNvSpPr/>
          <p:nvPr/>
        </p:nvSpPr>
        <p:spPr>
          <a:xfrm rot="717685">
            <a:off x="6955539" y="2624460"/>
            <a:ext cx="1800200" cy="1120632"/>
          </a:xfrm>
          <a:prstGeom prst="hear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n>
                  <a:solidFill>
                    <a:prstClr val="black"/>
                  </a:solidFill>
                </a:ln>
                <a:solidFill>
                  <a:srgbClr val="1F497D"/>
                </a:solidFill>
                <a:latin typeface="Corbel" panose="020B0503020204020204" pitchFamily="34" charset="0"/>
              </a:rPr>
              <a:t>Susan</a:t>
            </a:r>
          </a:p>
        </p:txBody>
      </p:sp>
      <p:sp>
        <p:nvSpPr>
          <p:cNvPr id="18" name="Heart 17"/>
          <p:cNvSpPr/>
          <p:nvPr/>
        </p:nvSpPr>
        <p:spPr>
          <a:xfrm rot="318668">
            <a:off x="1439652" y="3283832"/>
            <a:ext cx="1800200" cy="1120632"/>
          </a:xfrm>
          <a:prstGeom prst="hear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n>
                  <a:solidFill>
                    <a:prstClr val="black"/>
                  </a:solidFill>
                </a:ln>
                <a:solidFill>
                  <a:srgbClr val="1F497D"/>
                </a:solidFill>
                <a:latin typeface="Corbel" panose="020B0503020204020204" pitchFamily="34" charset="0"/>
              </a:rPr>
              <a:t>church</a:t>
            </a:r>
          </a:p>
        </p:txBody>
      </p:sp>
      <p:sp>
        <p:nvSpPr>
          <p:cNvPr id="20" name="Heart 19"/>
          <p:cNvSpPr/>
          <p:nvPr/>
        </p:nvSpPr>
        <p:spPr>
          <a:xfrm rot="20349918">
            <a:off x="6858956" y="5320253"/>
            <a:ext cx="2085042" cy="1280642"/>
          </a:xfrm>
          <a:prstGeom prst="hear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n>
                  <a:solidFill>
                    <a:prstClr val="black"/>
                  </a:solidFill>
                </a:ln>
                <a:solidFill>
                  <a:srgbClr val="1F497D"/>
                </a:solidFill>
                <a:latin typeface="Corbel" panose="020B0503020204020204" pitchFamily="34" charset="0"/>
              </a:rPr>
              <a:t>Friends</a:t>
            </a:r>
          </a:p>
        </p:txBody>
      </p:sp>
      <p:sp>
        <p:nvSpPr>
          <p:cNvPr id="21" name="Heart 20"/>
          <p:cNvSpPr/>
          <p:nvPr/>
        </p:nvSpPr>
        <p:spPr>
          <a:xfrm rot="21047694">
            <a:off x="4391980" y="2772606"/>
            <a:ext cx="1800200" cy="1120632"/>
          </a:xfrm>
          <a:prstGeom prst="hear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n>
                  <a:solidFill>
                    <a:prstClr val="black"/>
                  </a:solidFill>
                </a:ln>
                <a:solidFill>
                  <a:srgbClr val="1F497D"/>
                </a:solidFill>
                <a:latin typeface="Corbel" panose="020B0503020204020204" pitchFamily="34" charset="0"/>
              </a:rPr>
              <a:t>BMS</a:t>
            </a:r>
          </a:p>
        </p:txBody>
      </p:sp>
    </p:spTree>
    <p:extLst>
      <p:ext uri="{BB962C8B-B14F-4D97-AF65-F5344CB8AC3E}">
        <p14:creationId xmlns:p14="http://schemas.microsoft.com/office/powerpoint/2010/main" val="1516729576"/>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7" grpId="0" animBg="1"/>
      <p:bldP spid="18" grpId="0" animBg="1"/>
      <p:bldP spid="20" grpId="0" animBg="1"/>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8454" y="1027904"/>
            <a:ext cx="4757255" cy="4757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13867"/>
          <a:stretch/>
        </p:blipFill>
        <p:spPr bwMode="auto">
          <a:xfrm>
            <a:off x="1297312" y="404664"/>
            <a:ext cx="6639538" cy="57188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3310181"/>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teachbeyo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328" y="2340809"/>
            <a:ext cx="8952952" cy="209630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BMS Worldmiss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5475" y="968956"/>
            <a:ext cx="3139459" cy="4840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1939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4100"/>
                                        </p:tgtEl>
                                        <p:attrNameLst>
                                          <p:attrName>ppt_w</p:attrName>
                                        </p:attrNameLst>
                                      </p:cBhvr>
                                      <p:tavLst>
                                        <p:tav tm="0">
                                          <p:val>
                                            <p:strVal val="ppt_w"/>
                                          </p:val>
                                        </p:tav>
                                        <p:tav tm="100000">
                                          <p:val>
                                            <p:fltVal val="0"/>
                                          </p:val>
                                        </p:tav>
                                      </p:tavLst>
                                    </p:anim>
                                    <p:anim calcmode="lin" valueType="num">
                                      <p:cBhvr>
                                        <p:cTn id="7" dur="1000"/>
                                        <p:tgtEl>
                                          <p:spTgt spid="4100"/>
                                        </p:tgtEl>
                                        <p:attrNameLst>
                                          <p:attrName>ppt_h</p:attrName>
                                        </p:attrNameLst>
                                      </p:cBhvr>
                                      <p:tavLst>
                                        <p:tav tm="0">
                                          <p:val>
                                            <p:strVal val="ppt_h"/>
                                          </p:val>
                                        </p:tav>
                                        <p:tav tm="100000">
                                          <p:val>
                                            <p:fltVal val="0"/>
                                          </p:val>
                                        </p:tav>
                                      </p:tavLst>
                                    </p:anim>
                                    <p:anim calcmode="lin" valueType="num">
                                      <p:cBhvr>
                                        <p:cTn id="8" dur="1000"/>
                                        <p:tgtEl>
                                          <p:spTgt spid="4100"/>
                                        </p:tgtEl>
                                        <p:attrNameLst>
                                          <p:attrName>style.rotation</p:attrName>
                                        </p:attrNameLst>
                                      </p:cBhvr>
                                      <p:tavLst>
                                        <p:tav tm="0">
                                          <p:val>
                                            <p:fltVal val="0"/>
                                          </p:val>
                                        </p:tav>
                                        <p:tav tm="100000">
                                          <p:val>
                                            <p:fltVal val="90"/>
                                          </p:val>
                                        </p:tav>
                                      </p:tavLst>
                                    </p:anim>
                                    <p:animEffect transition="out" filter="fade">
                                      <p:cBhvr>
                                        <p:cTn id="9" dur="1000"/>
                                        <p:tgtEl>
                                          <p:spTgt spid="4100"/>
                                        </p:tgtEl>
                                      </p:cBhvr>
                                    </p:animEffect>
                                    <p:set>
                                      <p:cBhvr>
                                        <p:cTn id="10" dur="1" fill="hold">
                                          <p:stCondLst>
                                            <p:cond delay="999"/>
                                          </p:stCondLst>
                                        </p:cTn>
                                        <p:tgtEl>
                                          <p:spTgt spid="4100"/>
                                        </p:tgtEl>
                                        <p:attrNameLst>
                                          <p:attrName>style.visibility</p:attrName>
                                        </p:attrNameLst>
                                      </p:cBhvr>
                                      <p:to>
                                        <p:strVal val="hidden"/>
                                      </p:to>
                                    </p:se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4098"/>
                                        </p:tgtEl>
                                        <p:attrNameLst>
                                          <p:attrName>style.visibility</p:attrName>
                                        </p:attrNameLst>
                                      </p:cBhvr>
                                      <p:to>
                                        <p:strVal val="visible"/>
                                      </p:to>
                                    </p:set>
                                    <p:anim calcmode="lin" valueType="num">
                                      <p:cBhvr>
                                        <p:cTn id="14" dur="1000" fill="hold"/>
                                        <p:tgtEl>
                                          <p:spTgt spid="4098"/>
                                        </p:tgtEl>
                                        <p:attrNameLst>
                                          <p:attrName>ppt_w</p:attrName>
                                        </p:attrNameLst>
                                      </p:cBhvr>
                                      <p:tavLst>
                                        <p:tav tm="0">
                                          <p:val>
                                            <p:fltVal val="0"/>
                                          </p:val>
                                        </p:tav>
                                        <p:tav tm="100000">
                                          <p:val>
                                            <p:strVal val="#ppt_w"/>
                                          </p:val>
                                        </p:tav>
                                      </p:tavLst>
                                    </p:anim>
                                    <p:anim calcmode="lin" valueType="num">
                                      <p:cBhvr>
                                        <p:cTn id="15" dur="1000" fill="hold"/>
                                        <p:tgtEl>
                                          <p:spTgt spid="4098"/>
                                        </p:tgtEl>
                                        <p:attrNameLst>
                                          <p:attrName>ppt_h</p:attrName>
                                        </p:attrNameLst>
                                      </p:cBhvr>
                                      <p:tavLst>
                                        <p:tav tm="0">
                                          <p:val>
                                            <p:fltVal val="0"/>
                                          </p:val>
                                        </p:tav>
                                        <p:tav tm="100000">
                                          <p:val>
                                            <p:strVal val="#ppt_h"/>
                                          </p:val>
                                        </p:tav>
                                      </p:tavLst>
                                    </p:anim>
                                    <p:anim calcmode="lin" valueType="num">
                                      <p:cBhvr>
                                        <p:cTn id="16" dur="1000" fill="hold"/>
                                        <p:tgtEl>
                                          <p:spTgt spid="4098"/>
                                        </p:tgtEl>
                                        <p:attrNameLst>
                                          <p:attrName>style.rotation</p:attrName>
                                        </p:attrNameLst>
                                      </p:cBhvr>
                                      <p:tavLst>
                                        <p:tav tm="0">
                                          <p:val>
                                            <p:fltVal val="90"/>
                                          </p:val>
                                        </p:tav>
                                        <p:tav tm="100000">
                                          <p:val>
                                            <p:fltVal val="0"/>
                                          </p:val>
                                        </p:tav>
                                      </p:tavLst>
                                    </p:anim>
                                    <p:animEffect transition="in" filter="fade">
                                      <p:cBhvr>
                                        <p:cTn id="17" dur="1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5250" y="1092200"/>
            <a:ext cx="3871913" cy="4681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descr="C:\Users\janes\Documents\1. Current Working Files\2. TeachBeyond\SHARE\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4905" y="1916832"/>
            <a:ext cx="6135643" cy="19442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23528" y="4615502"/>
            <a:ext cx="8496944" cy="1384995"/>
          </a:xfrm>
          <a:prstGeom prst="rect">
            <a:avLst/>
          </a:prstGeom>
          <a:solidFill>
            <a:schemeClr val="tx2">
              <a:lumMod val="60000"/>
              <a:lumOff val="40000"/>
            </a:schemeClr>
          </a:solidFill>
        </p:spPr>
        <p:txBody>
          <a:bodyPr wrap="square">
            <a:spAutoFit/>
          </a:bodyPr>
          <a:lstStyle/>
          <a:p>
            <a:pPr algn="ctr"/>
            <a:r>
              <a:rPr lang="en-GB" sz="2800" b="1" dirty="0">
                <a:solidFill>
                  <a:prstClr val="black"/>
                </a:solidFill>
                <a:latin typeface="Corbel" panose="020B0503020204020204" pitchFamily="34" charset="0"/>
              </a:rPr>
              <a:t>Education help for English-speaking families serving in </a:t>
            </a:r>
            <a:endParaRPr lang="en-GB" sz="2800" dirty="0">
              <a:solidFill>
                <a:prstClr val="black"/>
              </a:solidFill>
              <a:latin typeface="Corbel" panose="020B0503020204020204" pitchFamily="34" charset="0"/>
            </a:endParaRPr>
          </a:p>
          <a:p>
            <a:pPr algn="ctr"/>
            <a:r>
              <a:rPr lang="en-GB" sz="2800" b="1" dirty="0">
                <a:solidFill>
                  <a:prstClr val="black"/>
                </a:solidFill>
                <a:latin typeface="Corbel" panose="020B0503020204020204" pitchFamily="34" charset="0"/>
              </a:rPr>
              <a:t>Europe, Russia, Central Asia, and the Middle East</a:t>
            </a:r>
            <a:endParaRPr lang="en-GB" sz="2800" dirty="0">
              <a:solidFill>
                <a:prstClr val="black"/>
              </a:solidFill>
              <a:latin typeface="Corbel" panose="020B0503020204020204" pitchFamily="34" charset="0"/>
            </a:endParaRPr>
          </a:p>
        </p:txBody>
      </p:sp>
    </p:spTree>
    <p:extLst>
      <p:ext uri="{BB962C8B-B14F-4D97-AF65-F5344CB8AC3E}">
        <p14:creationId xmlns:p14="http://schemas.microsoft.com/office/powerpoint/2010/main" val="2957392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7171"/>
                                        </p:tgtEl>
                                        <p:attrNameLst>
                                          <p:attrName>ppt_w</p:attrName>
                                        </p:attrNameLst>
                                      </p:cBhvr>
                                      <p:tavLst>
                                        <p:tav tm="0">
                                          <p:val>
                                            <p:strVal val="ppt_w"/>
                                          </p:val>
                                        </p:tav>
                                        <p:tav tm="100000">
                                          <p:val>
                                            <p:fltVal val="0"/>
                                          </p:val>
                                        </p:tav>
                                      </p:tavLst>
                                    </p:anim>
                                    <p:anim calcmode="lin" valueType="num">
                                      <p:cBhvr>
                                        <p:cTn id="7" dur="1000"/>
                                        <p:tgtEl>
                                          <p:spTgt spid="7171"/>
                                        </p:tgtEl>
                                        <p:attrNameLst>
                                          <p:attrName>ppt_h</p:attrName>
                                        </p:attrNameLst>
                                      </p:cBhvr>
                                      <p:tavLst>
                                        <p:tav tm="0">
                                          <p:val>
                                            <p:strVal val="ppt_h"/>
                                          </p:val>
                                        </p:tav>
                                        <p:tav tm="100000">
                                          <p:val>
                                            <p:fltVal val="0"/>
                                          </p:val>
                                        </p:tav>
                                      </p:tavLst>
                                    </p:anim>
                                    <p:anim calcmode="lin" valueType="num">
                                      <p:cBhvr>
                                        <p:cTn id="8" dur="1000"/>
                                        <p:tgtEl>
                                          <p:spTgt spid="7171"/>
                                        </p:tgtEl>
                                        <p:attrNameLst>
                                          <p:attrName>style.rotation</p:attrName>
                                        </p:attrNameLst>
                                      </p:cBhvr>
                                      <p:tavLst>
                                        <p:tav tm="0">
                                          <p:val>
                                            <p:fltVal val="0"/>
                                          </p:val>
                                        </p:tav>
                                        <p:tav tm="100000">
                                          <p:val>
                                            <p:fltVal val="90"/>
                                          </p:val>
                                        </p:tav>
                                      </p:tavLst>
                                    </p:anim>
                                    <p:animEffect transition="out" filter="fade">
                                      <p:cBhvr>
                                        <p:cTn id="9" dur="1000"/>
                                        <p:tgtEl>
                                          <p:spTgt spid="7171"/>
                                        </p:tgtEl>
                                      </p:cBhvr>
                                    </p:animEffect>
                                    <p:set>
                                      <p:cBhvr>
                                        <p:cTn id="10" dur="1" fill="hold">
                                          <p:stCondLst>
                                            <p:cond delay="999"/>
                                          </p:stCondLst>
                                        </p:cTn>
                                        <p:tgtEl>
                                          <p:spTgt spid="7171"/>
                                        </p:tgtEl>
                                        <p:attrNameLst>
                                          <p:attrName>style.visibility</p:attrName>
                                        </p:attrNameLst>
                                      </p:cBhvr>
                                      <p:to>
                                        <p:strVal val="hidden"/>
                                      </p:to>
                                    </p:set>
                                  </p:childTnLst>
                                </p:cTn>
                              </p:par>
                              <p:par>
                                <p:cTn id="11" presetID="31" presetClass="entr" presetSubtype="0" fill="hold" nodeType="withEffect">
                                  <p:stCondLst>
                                    <p:cond delay="0"/>
                                  </p:stCondLst>
                                  <p:childTnLst>
                                    <p:set>
                                      <p:cBhvr>
                                        <p:cTn id="12" dur="1" fill="hold">
                                          <p:stCondLst>
                                            <p:cond delay="0"/>
                                          </p:stCondLst>
                                        </p:cTn>
                                        <p:tgtEl>
                                          <p:spTgt spid="7170"/>
                                        </p:tgtEl>
                                        <p:attrNameLst>
                                          <p:attrName>style.visibility</p:attrName>
                                        </p:attrNameLst>
                                      </p:cBhvr>
                                      <p:to>
                                        <p:strVal val="visible"/>
                                      </p:to>
                                    </p:set>
                                    <p:anim calcmode="lin" valueType="num">
                                      <p:cBhvr>
                                        <p:cTn id="13" dur="1000" fill="hold"/>
                                        <p:tgtEl>
                                          <p:spTgt spid="7170"/>
                                        </p:tgtEl>
                                        <p:attrNameLst>
                                          <p:attrName>ppt_w</p:attrName>
                                        </p:attrNameLst>
                                      </p:cBhvr>
                                      <p:tavLst>
                                        <p:tav tm="0">
                                          <p:val>
                                            <p:fltVal val="0"/>
                                          </p:val>
                                        </p:tav>
                                        <p:tav tm="100000">
                                          <p:val>
                                            <p:strVal val="#ppt_w"/>
                                          </p:val>
                                        </p:tav>
                                      </p:tavLst>
                                    </p:anim>
                                    <p:anim calcmode="lin" valueType="num">
                                      <p:cBhvr>
                                        <p:cTn id="14" dur="1000" fill="hold"/>
                                        <p:tgtEl>
                                          <p:spTgt spid="7170"/>
                                        </p:tgtEl>
                                        <p:attrNameLst>
                                          <p:attrName>ppt_h</p:attrName>
                                        </p:attrNameLst>
                                      </p:cBhvr>
                                      <p:tavLst>
                                        <p:tav tm="0">
                                          <p:val>
                                            <p:fltVal val="0"/>
                                          </p:val>
                                        </p:tav>
                                        <p:tav tm="100000">
                                          <p:val>
                                            <p:strVal val="#ppt_h"/>
                                          </p:val>
                                        </p:tav>
                                      </p:tavLst>
                                    </p:anim>
                                    <p:anim calcmode="lin" valueType="num">
                                      <p:cBhvr>
                                        <p:cTn id="15" dur="1000" fill="hold"/>
                                        <p:tgtEl>
                                          <p:spTgt spid="7170"/>
                                        </p:tgtEl>
                                        <p:attrNameLst>
                                          <p:attrName>style.rotation</p:attrName>
                                        </p:attrNameLst>
                                      </p:cBhvr>
                                      <p:tavLst>
                                        <p:tav tm="0">
                                          <p:val>
                                            <p:fltVal val="90"/>
                                          </p:val>
                                        </p:tav>
                                        <p:tav tm="100000">
                                          <p:val>
                                            <p:fltVal val="0"/>
                                          </p:val>
                                        </p:tav>
                                      </p:tavLst>
                                    </p:anim>
                                    <p:animEffect transition="in" filter="fade">
                                      <p:cBhvr>
                                        <p:cTn id="16" dur="1000"/>
                                        <p:tgtEl>
                                          <p:spTgt spid="7170"/>
                                        </p:tgtEl>
                                      </p:cBhvr>
                                    </p:animEffect>
                                  </p:childTnLst>
                                </p:cTn>
                              </p:par>
                            </p:childTnLst>
                          </p:cTn>
                        </p:par>
                        <p:par>
                          <p:cTn id="17" fill="hold">
                            <p:stCondLst>
                              <p:cond delay="1000"/>
                            </p:stCondLst>
                            <p:childTnLst>
                              <p:par>
                                <p:cTn id="18" presetID="10" presetClass="entr" presetSubtype="0" fill="hold" grpId="0" nodeType="afterEffect">
                                  <p:stCondLst>
                                    <p:cond delay="50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931102" y="1811841"/>
            <a:ext cx="7097282" cy="4186940"/>
            <a:chOff x="755576" y="1811841"/>
            <a:chExt cx="7097282" cy="4186940"/>
          </a:xfrm>
        </p:grpSpPr>
        <p:pic>
          <p:nvPicPr>
            <p:cNvPr id="1037"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4306146"/>
              <a:ext cx="2561826" cy="16926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1811841"/>
              <a:ext cx="3176111" cy="20808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6"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09581" y="1811841"/>
              <a:ext cx="3443277" cy="20018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0130" y="4327009"/>
              <a:ext cx="2181557" cy="16509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pic>
        <p:nvPicPr>
          <p:cNvPr id="1039"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4235" y="171828"/>
            <a:ext cx="8326375" cy="1566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0493367"/>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2666</TotalTime>
  <Words>199</Words>
  <Application>Microsoft Office PowerPoint</Application>
  <PresentationFormat>On-screen Show (4:3)</PresentationFormat>
  <Paragraphs>85</Paragraphs>
  <Slides>13</Slides>
  <Notes>5</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janes</dc:creator>
  <cp:lastModifiedBy>janes</cp:lastModifiedBy>
  <cp:revision>24</cp:revision>
  <dcterms:created xsi:type="dcterms:W3CDTF">2018-05-06T16:48:27Z</dcterms:created>
  <dcterms:modified xsi:type="dcterms:W3CDTF">2018-05-27T06:10:45Z</dcterms:modified>
</cp:coreProperties>
</file>