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9" r:id="rId3"/>
    <p:sldId id="268" r:id="rId4"/>
    <p:sldId id="257" r:id="rId5"/>
    <p:sldId id="258" r:id="rId6"/>
    <p:sldId id="270" r:id="rId7"/>
    <p:sldId id="259" r:id="rId8"/>
    <p:sldId id="260" r:id="rId9"/>
    <p:sldId id="261" r:id="rId10"/>
    <p:sldId id="274" r:id="rId11"/>
    <p:sldId id="271" r:id="rId12"/>
    <p:sldId id="264"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11ED3-11E9-40A4-92C8-86E15FE7F962}" type="datetimeFigureOut">
              <a:rPr lang="en-GB" smtClean="0"/>
              <a:t>27/05/2018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F8EBD-AABF-46BC-B23B-5B0955BDF7EB}" type="slidenum">
              <a:rPr lang="en-GB" smtClean="0"/>
              <a:t>‹#›</a:t>
            </a:fld>
            <a:endParaRPr lang="en-GB"/>
          </a:p>
        </p:txBody>
      </p:sp>
    </p:spTree>
    <p:extLst>
      <p:ext uri="{BB962C8B-B14F-4D97-AF65-F5344CB8AC3E}">
        <p14:creationId xmlns:p14="http://schemas.microsoft.com/office/powerpoint/2010/main" val="302111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hareeducation.org/services/academic-assess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2  Reading</a:t>
            </a:r>
            <a:r>
              <a:rPr lang="en-GB" baseline="0" dirty="0" smtClean="0"/>
              <a:t> – The Message - </a:t>
            </a:r>
            <a:endParaRPr lang="en-GB" dirty="0" smtClean="0"/>
          </a:p>
          <a:p>
            <a:endParaRPr lang="en-GB" dirty="0" smtClean="0"/>
          </a:p>
          <a:p>
            <a:r>
              <a:rPr lang="en-GB" dirty="0" smtClean="0"/>
              <a:t>Coming home – lots</a:t>
            </a:r>
            <a:r>
              <a:rPr lang="en-GB" baseline="0" dirty="0" smtClean="0"/>
              <a:t> of change and life has felt and still does at times, like I’m spinning in a washing machine, I don’t know which way is up and feel pretty </a:t>
            </a:r>
          </a:p>
          <a:p>
            <a:r>
              <a:rPr lang="en-GB" baseline="0" dirty="0" smtClean="0"/>
              <a:t>soggy!</a:t>
            </a:r>
          </a:p>
          <a:p>
            <a:endParaRPr lang="en-GB" baseline="0" dirty="0" smtClean="0"/>
          </a:p>
          <a:p>
            <a:r>
              <a:rPr lang="en-GB" sz="1200" b="1" kern="1200" dirty="0" smtClean="0">
                <a:solidFill>
                  <a:schemeClr val="tx1"/>
                </a:solidFill>
                <a:effectLst/>
                <a:latin typeface="+mn-lt"/>
                <a:ea typeface="+mn-ea"/>
                <a:cs typeface="+mn-cs"/>
              </a:rPr>
              <a:t>Reading: 	The Storm – Acts 27 v 13 - 40</a:t>
            </a:r>
            <a:endParaRPr lang="en-GB" sz="1200" kern="1200" dirty="0" smtClean="0">
              <a:solidFill>
                <a:schemeClr val="tx1"/>
              </a:solidFill>
              <a:effectLst/>
              <a:latin typeface="+mn-lt"/>
              <a:ea typeface="+mn-ea"/>
              <a:cs typeface="+mn-cs"/>
            </a:endParaRPr>
          </a:p>
          <a:p>
            <a:r>
              <a:rPr lang="en-GB" sz="1200" kern="1200" baseline="30000" dirty="0" smtClean="0">
                <a:solidFill>
                  <a:schemeClr val="tx1"/>
                </a:solidFill>
                <a:effectLst/>
                <a:latin typeface="+mn-lt"/>
                <a:ea typeface="+mn-ea"/>
                <a:cs typeface="+mn-cs"/>
              </a:rPr>
              <a:t>13-15 </a:t>
            </a:r>
            <a:r>
              <a:rPr lang="en-GB" sz="1200" kern="1200" dirty="0" smtClean="0">
                <a:solidFill>
                  <a:schemeClr val="tx1"/>
                </a:solidFill>
                <a:effectLst/>
                <a:latin typeface="+mn-lt"/>
                <a:ea typeface="+mn-ea"/>
                <a:cs typeface="+mn-cs"/>
              </a:rPr>
              <a:t>When a gentle southerly breeze came up, they weighed anchor, thinking it would be smooth sailing. But they were no sooner out to sea than a gale-force wind, the infamous nor’easter, struck. They lost all control of the ship. It was a cork in the storm.</a:t>
            </a:r>
          </a:p>
          <a:p>
            <a:r>
              <a:rPr lang="en-GB" sz="1200" kern="1200" baseline="30000" dirty="0" smtClean="0">
                <a:solidFill>
                  <a:schemeClr val="tx1"/>
                </a:solidFill>
                <a:effectLst/>
                <a:latin typeface="+mn-lt"/>
                <a:ea typeface="+mn-ea"/>
                <a:cs typeface="+mn-cs"/>
              </a:rPr>
              <a:t>16-17 </a:t>
            </a:r>
            <a:r>
              <a:rPr lang="en-GB" sz="1200" kern="1200" dirty="0" smtClean="0">
                <a:solidFill>
                  <a:schemeClr val="tx1"/>
                </a:solidFill>
                <a:effectLst/>
                <a:latin typeface="+mn-lt"/>
                <a:ea typeface="+mn-ea"/>
                <a:cs typeface="+mn-cs"/>
              </a:rPr>
              <a:t>We came under the lee of the small island named </a:t>
            </a:r>
            <a:r>
              <a:rPr lang="en-GB" sz="1200" kern="1200" dirty="0" err="1" smtClean="0">
                <a:solidFill>
                  <a:schemeClr val="tx1"/>
                </a:solidFill>
                <a:effectLst/>
                <a:latin typeface="+mn-lt"/>
                <a:ea typeface="+mn-ea"/>
                <a:cs typeface="+mn-cs"/>
              </a:rPr>
              <a:t>Clauda</a:t>
            </a:r>
            <a:r>
              <a:rPr lang="en-GB" sz="1200" kern="1200" dirty="0" smtClean="0">
                <a:solidFill>
                  <a:schemeClr val="tx1"/>
                </a:solidFill>
                <a:effectLst/>
                <a:latin typeface="+mn-lt"/>
                <a:ea typeface="+mn-ea"/>
                <a:cs typeface="+mn-cs"/>
              </a:rPr>
              <a:t>, and managed to get a lifeboat ready and reef the sails. But rocky shoals prevented us from getting close. We only managed to avoid them by throwing out drift anchors.</a:t>
            </a:r>
          </a:p>
          <a:p>
            <a:r>
              <a:rPr lang="en-GB" sz="1200" kern="1200" baseline="30000" dirty="0" smtClean="0">
                <a:solidFill>
                  <a:schemeClr val="tx1"/>
                </a:solidFill>
                <a:effectLst/>
                <a:latin typeface="+mn-lt"/>
                <a:ea typeface="+mn-ea"/>
                <a:cs typeface="+mn-cs"/>
              </a:rPr>
              <a:t>18-20 </a:t>
            </a:r>
            <a:r>
              <a:rPr lang="en-GB" sz="1200" kern="1200" dirty="0" smtClean="0">
                <a:solidFill>
                  <a:schemeClr val="tx1"/>
                </a:solidFill>
                <a:effectLst/>
                <a:latin typeface="+mn-lt"/>
                <a:ea typeface="+mn-ea"/>
                <a:cs typeface="+mn-cs"/>
              </a:rPr>
              <a:t>Next day, out on the high seas again and badly damaged now by the storm, we dumped the cargo overboard. The third day the sailors lightened the ship further by throwing off all the tackle and provisions. It had been many days since we had seen either sun or stars. Wind and waves were battering us unmercifully, and we lost all hope of rescue.</a:t>
            </a:r>
          </a:p>
          <a:p>
            <a:r>
              <a:rPr lang="en-GB" sz="1200" kern="1200" baseline="30000" dirty="0" smtClean="0">
                <a:solidFill>
                  <a:schemeClr val="tx1"/>
                </a:solidFill>
                <a:effectLst/>
                <a:latin typeface="+mn-lt"/>
                <a:ea typeface="+mn-ea"/>
                <a:cs typeface="+mn-cs"/>
              </a:rPr>
              <a:t>21-22 </a:t>
            </a:r>
            <a:r>
              <a:rPr lang="en-GB" sz="1200" kern="1200" dirty="0" smtClean="0">
                <a:solidFill>
                  <a:schemeClr val="tx1"/>
                </a:solidFill>
                <a:effectLst/>
                <a:latin typeface="+mn-lt"/>
                <a:ea typeface="+mn-ea"/>
                <a:cs typeface="+mn-cs"/>
              </a:rPr>
              <a:t>With our appetite for both food and life long gone, Paul took his place in our midst and said, “Friends, you really should have listened to me back in Crete. We could have avoided all this trouble and trial. But there’s no need to dwell on that now. From now on, things are looking up! I can assure you that there’ll not be a single drowning among us, although I can’t say as much for the ship—the ship itself is doomed.</a:t>
            </a:r>
          </a:p>
          <a:p>
            <a:r>
              <a:rPr lang="en-GB" sz="1200" kern="1200" baseline="30000" dirty="0" smtClean="0">
                <a:solidFill>
                  <a:schemeClr val="tx1"/>
                </a:solidFill>
                <a:effectLst/>
                <a:latin typeface="+mn-lt"/>
                <a:ea typeface="+mn-ea"/>
                <a:cs typeface="+mn-cs"/>
              </a:rPr>
              <a:t>23-26 </a:t>
            </a:r>
            <a:r>
              <a:rPr lang="en-GB" sz="1200" kern="1200" dirty="0" smtClean="0">
                <a:solidFill>
                  <a:schemeClr val="tx1"/>
                </a:solidFill>
                <a:effectLst/>
                <a:latin typeface="+mn-lt"/>
                <a:ea typeface="+mn-ea"/>
                <a:cs typeface="+mn-cs"/>
              </a:rPr>
              <a:t>“Last night God’s angel stood at my side, an angel of this God I serve, saying to me, ‘Don’t give up, Paul. You’re going to stand before Caesar yet—and everyone sailing with you is also going to make it.’ So, dear friends, take heart. I believe God will do exactly what he told me. But we’re going to shipwreck on some island or other.”</a:t>
            </a:r>
          </a:p>
          <a:p>
            <a:r>
              <a:rPr lang="en-GB" sz="1200" kern="1200" baseline="30000" dirty="0" smtClean="0">
                <a:solidFill>
                  <a:schemeClr val="tx1"/>
                </a:solidFill>
                <a:effectLst/>
                <a:latin typeface="+mn-lt"/>
                <a:ea typeface="+mn-ea"/>
                <a:cs typeface="+mn-cs"/>
              </a:rPr>
              <a:t>27-29 </a:t>
            </a:r>
            <a:r>
              <a:rPr lang="en-GB" sz="1200" kern="1200" dirty="0" smtClean="0">
                <a:solidFill>
                  <a:schemeClr val="tx1"/>
                </a:solidFill>
                <a:effectLst/>
                <a:latin typeface="+mn-lt"/>
                <a:ea typeface="+mn-ea"/>
                <a:cs typeface="+mn-cs"/>
              </a:rPr>
              <a:t>On the fourteenth night, adrift somewhere on the Adriatic Sea, at about midnight the sailors sensed that we were approaching land. Sounding, they measured a depth of 120 feet, and shortly after that ninety feet. Afraid that we were about to run aground, they threw out four anchors and prayed for daylight.</a:t>
            </a:r>
          </a:p>
          <a:p>
            <a:r>
              <a:rPr lang="en-GB" sz="1200" kern="1200" baseline="30000" dirty="0" smtClean="0">
                <a:solidFill>
                  <a:schemeClr val="tx1"/>
                </a:solidFill>
                <a:effectLst/>
                <a:latin typeface="+mn-lt"/>
                <a:ea typeface="+mn-ea"/>
                <a:cs typeface="+mn-cs"/>
              </a:rPr>
              <a:t>30-32 </a:t>
            </a:r>
            <a:r>
              <a:rPr lang="en-GB" sz="1200" kern="1200" dirty="0" smtClean="0">
                <a:solidFill>
                  <a:schemeClr val="tx1"/>
                </a:solidFill>
                <a:effectLst/>
                <a:latin typeface="+mn-lt"/>
                <a:ea typeface="+mn-ea"/>
                <a:cs typeface="+mn-cs"/>
              </a:rPr>
              <a:t>Some of the sailors tried to jump ship. They let down the lifeboat, pretending they were going to set out more anchors from the bow. Paul saw through their guise and told the centurion and his soldiers, “If these sailors don’t stay with the ship, we’re all going down.” So the soldiers cut the lines to the lifeboat and let it drift off.</a:t>
            </a:r>
          </a:p>
          <a:p>
            <a:r>
              <a:rPr lang="en-GB" sz="1200" kern="1200" baseline="30000" dirty="0" smtClean="0">
                <a:solidFill>
                  <a:schemeClr val="tx1"/>
                </a:solidFill>
                <a:effectLst/>
                <a:latin typeface="+mn-lt"/>
                <a:ea typeface="+mn-ea"/>
                <a:cs typeface="+mn-cs"/>
              </a:rPr>
              <a:t>33-34 </a:t>
            </a:r>
            <a:r>
              <a:rPr lang="en-GB" sz="1200" kern="1200" dirty="0" smtClean="0">
                <a:solidFill>
                  <a:schemeClr val="tx1"/>
                </a:solidFill>
                <a:effectLst/>
                <a:latin typeface="+mn-lt"/>
                <a:ea typeface="+mn-ea"/>
                <a:cs typeface="+mn-cs"/>
              </a:rPr>
              <a:t>With dawn about to break, Paul called everyone together and proposed breakfast: “This is the fourteenth day we’ve gone without food. None of us has felt like eating! But I urge you to eat something now. You’ll need strength for the rescue ahead. You’re going to come out of this without even a scratch!”</a:t>
            </a:r>
          </a:p>
          <a:p>
            <a:r>
              <a:rPr lang="en-GB" sz="1200" kern="1200" baseline="30000" dirty="0" smtClean="0">
                <a:solidFill>
                  <a:schemeClr val="tx1"/>
                </a:solidFill>
                <a:effectLst/>
                <a:latin typeface="+mn-lt"/>
                <a:ea typeface="+mn-ea"/>
                <a:cs typeface="+mn-cs"/>
              </a:rPr>
              <a:t>35-38 </a:t>
            </a:r>
            <a:r>
              <a:rPr lang="en-GB" sz="1200" kern="1200" dirty="0" smtClean="0">
                <a:solidFill>
                  <a:schemeClr val="tx1"/>
                </a:solidFill>
                <a:effectLst/>
                <a:latin typeface="+mn-lt"/>
                <a:ea typeface="+mn-ea"/>
                <a:cs typeface="+mn-cs"/>
              </a:rPr>
              <a:t>He broke the bread, gave thanks to God, passed it around, and they all ate heartily—276 of us, all told! With the meal finished and everyone full, the ship was further lightened by dumping the grain overboard.</a:t>
            </a:r>
          </a:p>
          <a:p>
            <a:r>
              <a:rPr lang="en-GB" sz="1200" kern="1200" baseline="30000" dirty="0" smtClean="0">
                <a:solidFill>
                  <a:schemeClr val="tx1"/>
                </a:solidFill>
                <a:effectLst/>
                <a:latin typeface="+mn-lt"/>
                <a:ea typeface="+mn-ea"/>
                <a:cs typeface="+mn-cs"/>
              </a:rPr>
              <a:t>39-41 </a:t>
            </a:r>
            <a:r>
              <a:rPr lang="en-GB" sz="1200" kern="1200" dirty="0" smtClean="0">
                <a:solidFill>
                  <a:schemeClr val="tx1"/>
                </a:solidFill>
                <a:effectLst/>
                <a:latin typeface="+mn-lt"/>
                <a:ea typeface="+mn-ea"/>
                <a:cs typeface="+mn-cs"/>
              </a:rPr>
              <a:t>At daybreak, no one recognized the land—but then they did notice a bay with a nice beach. They decided to try to run the ship up on the beach. They cut the anchors, loosed the tiller, raised the sail, and ran before the wind toward the beach. But we didn’t make it. Still far from shore, we hit a reef and the ship began to break up.</a:t>
            </a:r>
          </a:p>
          <a:p>
            <a:r>
              <a:rPr lang="en-GB" sz="1200" kern="1200" baseline="30000" dirty="0" smtClean="0">
                <a:solidFill>
                  <a:schemeClr val="tx1"/>
                </a:solidFill>
                <a:effectLst/>
                <a:latin typeface="+mn-lt"/>
                <a:ea typeface="+mn-ea"/>
                <a:cs typeface="+mn-cs"/>
              </a:rPr>
              <a:t>42-44 </a:t>
            </a:r>
            <a:r>
              <a:rPr lang="en-GB" sz="1200" kern="1200" dirty="0" smtClean="0">
                <a:solidFill>
                  <a:schemeClr val="tx1"/>
                </a:solidFill>
                <a:effectLst/>
                <a:latin typeface="+mn-lt"/>
                <a:ea typeface="+mn-ea"/>
                <a:cs typeface="+mn-cs"/>
              </a:rPr>
              <a:t>The soldiers decided to kill the prisoners so none could escape by swimming, but the centurion, determined to save Paul, stopped them. He gave orders for anyone who could swim to dive in and go for it, and for the rest to grab a plank. Everyone made it to shore safely.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Those sailors and Paul really went through the storm.</a:t>
            </a:r>
          </a:p>
          <a:p>
            <a:endParaRPr lang="en-GB" dirty="0"/>
          </a:p>
        </p:txBody>
      </p:sp>
      <p:sp>
        <p:nvSpPr>
          <p:cNvPr id="4" name="Slide Number Placeholder 3"/>
          <p:cNvSpPr>
            <a:spLocks noGrp="1"/>
          </p:cNvSpPr>
          <p:nvPr>
            <p:ph type="sldNum" sz="quarter" idx="10"/>
          </p:nvPr>
        </p:nvSpPr>
        <p:spPr/>
        <p:txBody>
          <a:bodyPr/>
          <a:lstStyle/>
          <a:p>
            <a:fld id="{48921D6A-06DE-4746-ADA8-B69EF4FAD801}" type="slidenum">
              <a:rPr lang="en-GB" smtClean="0"/>
              <a:t>4</a:t>
            </a:fld>
            <a:endParaRPr lang="en-GB"/>
          </a:p>
        </p:txBody>
      </p:sp>
    </p:spTree>
    <p:extLst>
      <p:ext uri="{BB962C8B-B14F-4D97-AF65-F5344CB8AC3E}">
        <p14:creationId xmlns:p14="http://schemas.microsoft.com/office/powerpoint/2010/main" val="2361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921D6A-06DE-4746-ADA8-B69EF4FAD80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3100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sz="1200" dirty="0" smtClean="0">
                <a:latin typeface="Corbel" panose="020B0503020204020204" pitchFamily="34" charset="0"/>
              </a:rPr>
              <a:t>transitions, Schooling options – Local, home, </a:t>
            </a:r>
          </a:p>
          <a:p>
            <a:pPr marL="285750" indent="-285750">
              <a:lnSpc>
                <a:spcPct val="150000"/>
              </a:lnSpc>
              <a:buFont typeface="Arial" panose="020B0604020202020204" pitchFamily="34" charset="0"/>
              <a:buChar char="•"/>
            </a:pPr>
            <a:r>
              <a:rPr lang="en-GB" sz="1200" dirty="0" smtClean="0">
                <a:latin typeface="Corbel" panose="020B0503020204020204" pitchFamily="34" charset="0"/>
              </a:rPr>
              <a:t>Finding success in the local school system</a:t>
            </a:r>
          </a:p>
          <a:p>
            <a:pPr marL="285750" indent="-285750">
              <a:lnSpc>
                <a:spcPct val="150000"/>
              </a:lnSpc>
              <a:buFont typeface="Arial" panose="020B0604020202020204" pitchFamily="34" charset="0"/>
              <a:buChar char="•"/>
            </a:pPr>
            <a:r>
              <a:rPr lang="en-GB" sz="1200" dirty="0" smtClean="0">
                <a:latin typeface="Corbel" panose="020B0503020204020204" pitchFamily="34" charset="0"/>
              </a:rPr>
              <a:t>Learning in a second language</a:t>
            </a:r>
          </a:p>
          <a:p>
            <a:pPr marL="285750" indent="-285750">
              <a:lnSpc>
                <a:spcPct val="150000"/>
              </a:lnSpc>
              <a:buFont typeface="Arial" panose="020B0604020202020204" pitchFamily="34" charset="0"/>
              <a:buChar char="•"/>
            </a:pPr>
            <a:r>
              <a:rPr lang="en-GB" sz="1200" dirty="0" smtClean="0">
                <a:latin typeface="Corbel" panose="020B0503020204020204" pitchFamily="34" charset="0"/>
              </a:rPr>
              <a:t>Supplementing English while using local schools</a:t>
            </a:r>
          </a:p>
          <a:p>
            <a:pPr marL="285750" indent="-285750">
              <a:lnSpc>
                <a:spcPct val="150000"/>
              </a:lnSpc>
              <a:buFont typeface="Arial" panose="020B0604020202020204" pitchFamily="34" charset="0"/>
              <a:buChar char="•"/>
            </a:pPr>
            <a:r>
              <a:rPr lang="en-GB" sz="1200" dirty="0" smtClean="0">
                <a:latin typeface="Corbel" panose="020B0503020204020204" pitchFamily="34" charset="0"/>
              </a:rPr>
              <a:t>Educating children at home while living cross-culturally</a:t>
            </a:r>
          </a:p>
          <a:p>
            <a:pPr marL="285750" indent="-285750">
              <a:lnSpc>
                <a:spcPct val="150000"/>
              </a:lnSpc>
              <a:buFont typeface="Arial" panose="020B0604020202020204" pitchFamily="34" charset="0"/>
              <a:buChar char="•"/>
            </a:pPr>
            <a:r>
              <a:rPr lang="en-GB" sz="1200" dirty="0" smtClean="0">
                <a:latin typeface="Corbel" panose="020B0503020204020204" pitchFamily="34" charset="0"/>
              </a:rPr>
              <a:t>Finding the right curriculum </a:t>
            </a:r>
          </a:p>
          <a:p>
            <a:pPr marL="285750" indent="-285750">
              <a:lnSpc>
                <a:spcPct val="150000"/>
              </a:lnSpc>
              <a:buFont typeface="Arial" panose="020B0604020202020204" pitchFamily="34" charset="0"/>
              <a:buChar char="•"/>
            </a:pPr>
            <a:r>
              <a:rPr lang="en-GB" sz="1200" dirty="0" smtClean="0">
                <a:latin typeface="Corbel" panose="020B0503020204020204" pitchFamily="34" charset="0"/>
                <a:hlinkClick r:id="rId3"/>
              </a:rPr>
              <a:t>Assessing a child’s academic progress</a:t>
            </a:r>
            <a:endParaRPr lang="en-GB" sz="1200" dirty="0" smtClean="0">
              <a:latin typeface="Corbel" panose="020B0503020204020204" pitchFamily="34" charset="0"/>
            </a:endParaRPr>
          </a:p>
          <a:p>
            <a:pPr marL="285750" indent="-285750">
              <a:lnSpc>
                <a:spcPct val="150000"/>
              </a:lnSpc>
              <a:buFont typeface="Arial" panose="020B0604020202020204" pitchFamily="34" charset="0"/>
              <a:buChar char="•"/>
            </a:pPr>
            <a:r>
              <a:rPr lang="en-GB" sz="1200" dirty="0" smtClean="0">
                <a:latin typeface="Corbel" panose="020B0503020204020204" pitchFamily="34" charset="0"/>
              </a:rPr>
              <a:t>Figuring out what </a:t>
            </a:r>
            <a:r>
              <a:rPr lang="en-GB" sz="1200" dirty="0" smtClean="0">
                <a:latin typeface="Corbel" panose="020B0503020204020204" pitchFamily="34" charset="0"/>
                <a:hlinkClick r:id="rId3"/>
              </a:rPr>
              <a:t>steps to take</a:t>
            </a:r>
            <a:r>
              <a:rPr lang="en-GB" sz="1200" dirty="0" smtClean="0">
                <a:latin typeface="Corbel" panose="020B0503020204020204" pitchFamily="34" charset="0"/>
              </a:rPr>
              <a:t> when a child is struggling with school</a:t>
            </a:r>
          </a:p>
          <a:p>
            <a:pPr marL="285750" indent="-285750">
              <a:lnSpc>
                <a:spcPct val="150000"/>
              </a:lnSpc>
              <a:buFont typeface="Arial" panose="020B0604020202020204" pitchFamily="34" charset="0"/>
              <a:buChar char="•"/>
            </a:pPr>
            <a:r>
              <a:rPr lang="en-GB" sz="1200" dirty="0" smtClean="0">
                <a:latin typeface="Corbel" panose="020B0503020204020204" pitchFamily="34" charset="0"/>
              </a:rPr>
              <a:t>Planning for university and career</a:t>
            </a:r>
          </a:p>
          <a:p>
            <a:endParaRPr lang="en-GB" dirty="0"/>
          </a:p>
        </p:txBody>
      </p:sp>
      <p:sp>
        <p:nvSpPr>
          <p:cNvPr id="4" name="Slide Number Placeholder 3"/>
          <p:cNvSpPr>
            <a:spLocks noGrp="1"/>
          </p:cNvSpPr>
          <p:nvPr>
            <p:ph type="sldNum" sz="quarter" idx="10"/>
          </p:nvPr>
        </p:nvSpPr>
        <p:spPr/>
        <p:txBody>
          <a:bodyPr/>
          <a:lstStyle/>
          <a:p>
            <a:fld id="{48921D6A-06DE-4746-ADA8-B69EF4FAD801}" type="slidenum">
              <a:rPr lang="en-GB" smtClean="0"/>
              <a:t>9</a:t>
            </a:fld>
            <a:endParaRPr lang="en-GB"/>
          </a:p>
        </p:txBody>
      </p:sp>
    </p:spTree>
    <p:extLst>
      <p:ext uri="{BB962C8B-B14F-4D97-AF65-F5344CB8AC3E}">
        <p14:creationId xmlns:p14="http://schemas.microsoft.com/office/powerpoint/2010/main" val="283682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examples of families</a:t>
            </a:r>
          </a:p>
          <a:p>
            <a:endParaRPr lang="en-GB" dirty="0" smtClean="0"/>
          </a:p>
          <a:p>
            <a:r>
              <a:rPr lang="en-GB" dirty="0" smtClean="0"/>
              <a:t>American Dr</a:t>
            </a:r>
          </a:p>
          <a:p>
            <a:r>
              <a:rPr lang="en-GB" dirty="0" smtClean="0"/>
              <a:t>Albanian</a:t>
            </a:r>
            <a:r>
              <a:rPr lang="en-GB" baseline="0" dirty="0" smtClean="0"/>
              <a:t>  Education – trained in US – Teacher training work</a:t>
            </a:r>
          </a:p>
          <a:p>
            <a:r>
              <a:rPr lang="en-GB" baseline="0" dirty="0" smtClean="0"/>
              <a:t>Brazilian church planters</a:t>
            </a:r>
          </a:p>
          <a:p>
            <a:r>
              <a:rPr lang="en-GB" baseline="0" dirty="0" smtClean="0"/>
              <a:t>Scotland &amp; </a:t>
            </a:r>
            <a:r>
              <a:rPr lang="en-GB" b="0" dirty="0" smtClean="0"/>
              <a:t>Caribbean – church</a:t>
            </a:r>
            <a:r>
              <a:rPr lang="en-GB" b="0" baseline="0" dirty="0" smtClean="0"/>
              <a:t> planters and workers with the Roma peoples</a:t>
            </a:r>
            <a:endParaRPr lang="en-GB" b="0" dirty="0"/>
          </a:p>
        </p:txBody>
      </p:sp>
      <p:sp>
        <p:nvSpPr>
          <p:cNvPr id="4" name="Slide Number Placeholder 3"/>
          <p:cNvSpPr>
            <a:spLocks noGrp="1"/>
          </p:cNvSpPr>
          <p:nvPr>
            <p:ph type="sldNum" sz="quarter" idx="10"/>
          </p:nvPr>
        </p:nvSpPr>
        <p:spPr/>
        <p:txBody>
          <a:bodyPr/>
          <a:lstStyle/>
          <a:p>
            <a:fld id="{48921D6A-06DE-4746-ADA8-B69EF4FAD801}" type="slidenum">
              <a:rPr lang="en-GB" smtClean="0"/>
              <a:t>10</a:t>
            </a:fld>
            <a:endParaRPr lang="en-GB"/>
          </a:p>
        </p:txBody>
      </p:sp>
    </p:spTree>
    <p:extLst>
      <p:ext uri="{BB962C8B-B14F-4D97-AF65-F5344CB8AC3E}">
        <p14:creationId xmlns:p14="http://schemas.microsoft.com/office/powerpoint/2010/main" val="46988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921D6A-06DE-4746-ADA8-B69EF4FAD801}" type="slidenum">
              <a:rPr lang="en-GB" smtClean="0"/>
              <a:t>11</a:t>
            </a:fld>
            <a:endParaRPr lang="en-GB"/>
          </a:p>
        </p:txBody>
      </p:sp>
    </p:spTree>
    <p:extLst>
      <p:ext uri="{BB962C8B-B14F-4D97-AF65-F5344CB8AC3E}">
        <p14:creationId xmlns:p14="http://schemas.microsoft.com/office/powerpoint/2010/main" val="365111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A8DC59-9F25-49B2-B489-9538B5364D8D}" type="datetimeFigureOut">
              <a:rPr lang="en-GB" smtClean="0"/>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16588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8DC59-9F25-49B2-B489-9538B5364D8D}" type="datetimeFigureOut">
              <a:rPr lang="en-GB" smtClean="0"/>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10399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8DC59-9F25-49B2-B489-9538B5364D8D}" type="datetimeFigureOut">
              <a:rPr lang="en-GB" smtClean="0"/>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331552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8DC59-9F25-49B2-B489-9538B5364D8D}" type="datetimeFigureOut">
              <a:rPr lang="en-GB" smtClean="0"/>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162290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8DC59-9F25-49B2-B489-9538B5364D8D}" type="datetimeFigureOut">
              <a:rPr lang="en-GB" smtClean="0"/>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222464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A8DC59-9F25-49B2-B489-9538B5364D8D}" type="datetimeFigureOut">
              <a:rPr lang="en-GB" smtClean="0"/>
              <a:t>27/05/2018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212094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A8DC59-9F25-49B2-B489-9538B5364D8D}" type="datetimeFigureOut">
              <a:rPr lang="en-GB" smtClean="0"/>
              <a:t>27/05/2018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407502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A8DC59-9F25-49B2-B489-9538B5364D8D}" type="datetimeFigureOut">
              <a:rPr lang="en-GB" smtClean="0"/>
              <a:t>27/05/2018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213034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8DC59-9F25-49B2-B489-9538B5364D8D}" type="datetimeFigureOut">
              <a:rPr lang="en-GB" smtClean="0"/>
              <a:t>27/05/2018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156194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8DC59-9F25-49B2-B489-9538B5364D8D}" type="datetimeFigureOut">
              <a:rPr lang="en-GB" smtClean="0"/>
              <a:t>27/05/2018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146359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8DC59-9F25-49B2-B489-9538B5364D8D}" type="datetimeFigureOut">
              <a:rPr lang="en-GB" smtClean="0"/>
              <a:t>27/05/2018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A37496-1049-42CE-9BFC-8F283BEC3509}" type="slidenum">
              <a:rPr lang="en-GB" smtClean="0"/>
              <a:t>‹#›</a:t>
            </a:fld>
            <a:endParaRPr lang="en-GB"/>
          </a:p>
        </p:txBody>
      </p:sp>
    </p:spTree>
    <p:extLst>
      <p:ext uri="{BB962C8B-B14F-4D97-AF65-F5344CB8AC3E}">
        <p14:creationId xmlns:p14="http://schemas.microsoft.com/office/powerpoint/2010/main" val="94826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6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8DC59-9F25-49B2-B489-9538B5364D8D}" type="datetimeFigureOut">
              <a:rPr lang="en-GB" smtClean="0"/>
              <a:t>27/05/2018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37496-1049-42CE-9BFC-8F283BEC3509}" type="slidenum">
              <a:rPr lang="en-GB" smtClean="0"/>
              <a:t>‹#›</a:t>
            </a:fld>
            <a:endParaRPr lang="en-GB"/>
          </a:p>
        </p:txBody>
      </p:sp>
    </p:spTree>
    <p:extLst>
      <p:ext uri="{BB962C8B-B14F-4D97-AF65-F5344CB8AC3E}">
        <p14:creationId xmlns:p14="http://schemas.microsoft.com/office/powerpoint/2010/main" val="219364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2.wdp"/><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1" y="116632"/>
            <a:ext cx="4680520" cy="66660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3548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842971"/>
            <a:ext cx="3672408" cy="206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630" y="3681501"/>
            <a:ext cx="3376395" cy="2236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2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06" t="10251" r="14243"/>
          <a:stretch/>
        </p:blipFill>
        <p:spPr bwMode="auto">
          <a:xfrm>
            <a:off x="5789685" y="3912919"/>
            <a:ext cx="2351315" cy="2005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5314" y="548680"/>
            <a:ext cx="1995686" cy="2660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26046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1000" fill="hold"/>
                                        <p:tgtEl>
                                          <p:spTgt spid="9220"/>
                                        </p:tgtEl>
                                        <p:attrNameLst>
                                          <p:attrName>ppt_x</p:attrName>
                                        </p:attrNameLst>
                                      </p:cBhvr>
                                      <p:tavLst>
                                        <p:tav tm="0">
                                          <p:val>
                                            <p:strVal val="#ppt_x"/>
                                          </p:val>
                                        </p:tav>
                                        <p:tav tm="100000">
                                          <p:val>
                                            <p:strVal val="#ppt_x"/>
                                          </p:val>
                                        </p:tav>
                                      </p:tavLst>
                                    </p:anim>
                                    <p:anim calcmode="lin" valueType="num">
                                      <p:cBhvr additive="base">
                                        <p:cTn id="8" dur="1000" fill="hold"/>
                                        <p:tgtEl>
                                          <p:spTgt spid="92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1000" fill="hold"/>
                                        <p:tgtEl>
                                          <p:spTgt spid="9218"/>
                                        </p:tgtEl>
                                        <p:attrNameLst>
                                          <p:attrName>ppt_x</p:attrName>
                                        </p:attrNameLst>
                                      </p:cBhvr>
                                      <p:tavLst>
                                        <p:tav tm="0">
                                          <p:val>
                                            <p:strVal val="1+#ppt_w/2"/>
                                          </p:val>
                                        </p:tav>
                                        <p:tav tm="100000">
                                          <p:val>
                                            <p:strVal val="#ppt_x"/>
                                          </p:val>
                                        </p:tav>
                                      </p:tavLst>
                                    </p:anim>
                                    <p:anim calcmode="lin" valueType="num">
                                      <p:cBhvr additive="base">
                                        <p:cTn id="14" dur="1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1000" fill="hold"/>
                                        <p:tgtEl>
                                          <p:spTgt spid="9222"/>
                                        </p:tgtEl>
                                        <p:attrNameLst>
                                          <p:attrName>ppt_x</p:attrName>
                                        </p:attrNameLst>
                                      </p:cBhvr>
                                      <p:tavLst>
                                        <p:tav tm="0">
                                          <p:val>
                                            <p:strVal val="0-#ppt_w/2"/>
                                          </p:val>
                                        </p:tav>
                                        <p:tav tm="100000">
                                          <p:val>
                                            <p:strVal val="#ppt_x"/>
                                          </p:val>
                                        </p:tav>
                                      </p:tavLst>
                                    </p:anim>
                                    <p:anim calcmode="lin" valueType="num">
                                      <p:cBhvr additive="base">
                                        <p:cTn id="20" dur="1000" fill="hold"/>
                                        <p:tgtEl>
                                          <p:spTgt spid="92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476672"/>
            <a:ext cx="6768752" cy="6217087"/>
          </a:xfrm>
          <a:prstGeom prst="rect">
            <a:avLst/>
          </a:prstGeom>
          <a:noFill/>
        </p:spPr>
        <p:txBody>
          <a:bodyPr wrap="square" rtlCol="0">
            <a:spAutoFit/>
          </a:bodyPr>
          <a:lstStyle/>
          <a:p>
            <a:endParaRPr lang="en-GB" sz="4000" dirty="0" smtClean="0">
              <a:solidFill>
                <a:schemeClr val="accent1">
                  <a:lumMod val="75000"/>
                </a:schemeClr>
              </a:solidFill>
              <a:latin typeface="Corbel" panose="020B0503020204020204" pitchFamily="34" charset="0"/>
            </a:endParaRPr>
          </a:p>
          <a:p>
            <a:r>
              <a:rPr lang="en-GB" sz="4000" dirty="0" smtClean="0">
                <a:solidFill>
                  <a:schemeClr val="accent1">
                    <a:lumMod val="75000"/>
                  </a:schemeClr>
                </a:solidFill>
                <a:latin typeface="Corbel" panose="020B0503020204020204" pitchFamily="34" charset="0"/>
              </a:rPr>
              <a:t>Support Team</a:t>
            </a:r>
          </a:p>
          <a:p>
            <a:pPr algn="ctr"/>
            <a:endParaRPr lang="en-GB" sz="4000" b="1" dirty="0" smtClean="0">
              <a:solidFill>
                <a:schemeClr val="accent1">
                  <a:lumMod val="75000"/>
                </a:schemeClr>
              </a:solidFill>
              <a:latin typeface="Corbel" panose="020B0503020204020204" pitchFamily="34" charset="0"/>
            </a:endParaRPr>
          </a:p>
          <a:p>
            <a:pPr algn="ctr"/>
            <a:endParaRPr lang="en-GB" sz="2000" dirty="0" smtClean="0">
              <a:latin typeface="Corbel" panose="020B0503020204020204" pitchFamily="34" charset="0"/>
            </a:endParaRPr>
          </a:p>
          <a:p>
            <a:pPr algn="ctr">
              <a:lnSpc>
                <a:spcPct val="150000"/>
              </a:lnSpc>
            </a:pPr>
            <a:r>
              <a:rPr lang="en-GB" sz="4000" dirty="0" smtClean="0">
                <a:latin typeface="Corbel" panose="020B0503020204020204" pitchFamily="34" charset="0"/>
              </a:rPr>
              <a:t>Pray</a:t>
            </a:r>
            <a:endParaRPr lang="en-GB" sz="4000" dirty="0" smtClean="0">
              <a:latin typeface="Corbel" panose="020B0503020204020204" pitchFamily="34" charset="0"/>
            </a:endParaRPr>
          </a:p>
          <a:p>
            <a:pPr algn="ctr">
              <a:lnSpc>
                <a:spcPct val="150000"/>
              </a:lnSpc>
            </a:pPr>
            <a:r>
              <a:rPr lang="en-GB" sz="4000" dirty="0" smtClean="0">
                <a:latin typeface="Corbel" panose="020B0503020204020204" pitchFamily="34" charset="0"/>
              </a:rPr>
              <a:t>Encourage</a:t>
            </a:r>
            <a:endParaRPr lang="en-GB" sz="4000" dirty="0" smtClean="0">
              <a:latin typeface="Corbel" panose="020B0503020204020204" pitchFamily="34" charset="0"/>
            </a:endParaRPr>
          </a:p>
          <a:p>
            <a:pPr algn="ctr">
              <a:lnSpc>
                <a:spcPct val="150000"/>
              </a:lnSpc>
            </a:pPr>
            <a:r>
              <a:rPr lang="en-GB" sz="4000" dirty="0" smtClean="0">
                <a:latin typeface="Corbel" panose="020B0503020204020204" pitchFamily="34" charset="0"/>
              </a:rPr>
              <a:t>Friendship</a:t>
            </a:r>
          </a:p>
          <a:p>
            <a:pPr algn="ctr">
              <a:lnSpc>
                <a:spcPct val="150000"/>
              </a:lnSpc>
            </a:pPr>
            <a:r>
              <a:rPr lang="en-GB" sz="4000" dirty="0" smtClean="0">
                <a:latin typeface="Corbel" panose="020B0503020204020204" pitchFamily="34" charset="0"/>
              </a:rPr>
              <a:t>Give</a:t>
            </a:r>
            <a:endParaRPr lang="en-GB" sz="4000" dirty="0" smtClean="0">
              <a:latin typeface="Corbel" panose="020B0503020204020204" pitchFamily="34" charset="0"/>
            </a:endParaRPr>
          </a:p>
          <a:p>
            <a:endParaRPr lang="en-GB" dirty="0"/>
          </a:p>
        </p:txBody>
      </p:sp>
      <p:pic>
        <p:nvPicPr>
          <p:cNvPr id="1028" name="Picture 4" descr="C:\Users\janes\AppData\Local\Microsoft\Windows\INetCache\IE\CL6KWE1W\GreatJob[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8630" y="2780928"/>
            <a:ext cx="2033017" cy="1389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nes\AppData\Local\Microsoft\Windows\INetCache\IE\KZYZJY26\Cartoon-money-guy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482301"/>
            <a:ext cx="1449010" cy="1698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friendsh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6026" y="685284"/>
            <a:ext cx="3264297" cy="151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5024" y="4725144"/>
            <a:ext cx="1810598" cy="145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Image result for pray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36" r="21661"/>
          <a:stretch/>
        </p:blipFill>
        <p:spPr bwMode="auto">
          <a:xfrm>
            <a:off x="774181" y="2564902"/>
            <a:ext cx="1555816" cy="1249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6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barn(outHorizontal)">
                                      <p:cBhvr>
                                        <p:cTn id="12" dur="500"/>
                                        <p:tgtEl>
                                          <p:spTgt spid="1033"/>
                                        </p:tgtEl>
                                      </p:cBhvr>
                                    </p:animEffect>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outVertical)">
                                      <p:cBhvr>
                                        <p:cTn id="21" dur="500"/>
                                        <p:tgtEl>
                                          <p:spTgt spid="1028"/>
                                        </p:tgtEl>
                                      </p:cBhvr>
                                    </p:animEffect>
                                  </p:childTnLst>
                                </p:cTn>
                              </p:par>
                              <p:par>
                                <p:cTn id="22" presetID="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8)">
                                      <p:cBhvr>
                                        <p:cTn id="30" dur="1000"/>
                                        <p:tgtEl>
                                          <p:spTgt spid="10"/>
                                        </p:tgtEl>
                                      </p:cBhvr>
                                    </p:animEffect>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wheel(1)">
                                      <p:cBhvr>
                                        <p:cTn id="39" dur="1500"/>
                                        <p:tgtEl>
                                          <p:spTgt spid="1030"/>
                                        </p:tgtEl>
                                      </p:cBhvr>
                                    </p:animEffect>
                                  </p:childTnLst>
                                </p:cTn>
                              </p:par>
                              <p:par>
                                <p:cTn id="40" presetID="2" presetClass="entr" presetSubtype="4"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6307" y="1196752"/>
            <a:ext cx="4595297" cy="1384995"/>
          </a:xfrm>
          <a:prstGeom prst="rect">
            <a:avLst/>
          </a:prstGeom>
          <a:noFill/>
        </p:spPr>
        <p:txBody>
          <a:bodyPr wrap="none" rtlCol="0">
            <a:spAutoFit/>
          </a:bodyPr>
          <a:lstStyle/>
          <a:p>
            <a:r>
              <a:rPr lang="en-GB" sz="2800" dirty="0" smtClean="0"/>
              <a:t>working </a:t>
            </a:r>
            <a:r>
              <a:rPr lang="en-GB" sz="2800" dirty="0"/>
              <a:t>2 days a week at CFL, </a:t>
            </a:r>
            <a:endParaRPr lang="en-GB" sz="2800" dirty="0" smtClean="0"/>
          </a:p>
          <a:p>
            <a:endParaRPr lang="en-GB" sz="2800" dirty="0"/>
          </a:p>
          <a:p>
            <a:r>
              <a:rPr lang="en-GB" sz="2800" dirty="0" smtClean="0"/>
              <a:t>I </a:t>
            </a:r>
            <a:r>
              <a:rPr lang="en-GB" sz="2800" dirty="0"/>
              <a:t>am at 48%</a:t>
            </a:r>
          </a:p>
        </p:txBody>
      </p:sp>
      <p:sp>
        <p:nvSpPr>
          <p:cNvPr id="4" name="TextBox 3"/>
          <p:cNvSpPr txBox="1"/>
          <p:nvPr/>
        </p:nvSpPr>
        <p:spPr>
          <a:xfrm>
            <a:off x="2761026" y="404664"/>
            <a:ext cx="3621954" cy="707886"/>
          </a:xfrm>
          <a:prstGeom prst="rect">
            <a:avLst/>
          </a:prstGeom>
          <a:noFill/>
        </p:spPr>
        <p:txBody>
          <a:bodyPr wrap="none" rtlCol="0">
            <a:spAutoFit/>
          </a:bodyPr>
          <a:lstStyle/>
          <a:p>
            <a:pPr algn="ctr"/>
            <a:r>
              <a:rPr lang="en-GB" sz="4000" dirty="0" smtClean="0"/>
              <a:t>Target   £26,000 </a:t>
            </a:r>
            <a:endParaRPr lang="en-GB" sz="4000" dirty="0"/>
          </a:p>
        </p:txBody>
      </p:sp>
      <p:sp>
        <p:nvSpPr>
          <p:cNvPr id="5" name="Rectangle 4"/>
          <p:cNvSpPr/>
          <p:nvPr/>
        </p:nvSpPr>
        <p:spPr>
          <a:xfrm>
            <a:off x="467544" y="2852936"/>
            <a:ext cx="7704856" cy="3416320"/>
          </a:xfrm>
          <a:prstGeom prst="rect">
            <a:avLst/>
          </a:prstGeom>
        </p:spPr>
        <p:txBody>
          <a:bodyPr wrap="square">
            <a:spAutoFit/>
          </a:bodyPr>
          <a:lstStyle/>
          <a:p>
            <a:pPr marL="1257300" lvl="2" indent="-342900">
              <a:buFont typeface="Arial" panose="020B0604020202020204" pitchFamily="34" charset="0"/>
              <a:buChar char="•"/>
            </a:pPr>
            <a:r>
              <a:rPr lang="en-GB" sz="2400" dirty="0"/>
              <a:t>Living wage </a:t>
            </a:r>
            <a:endParaRPr lang="en-GB" sz="2400" dirty="0" smtClean="0"/>
          </a:p>
          <a:p>
            <a:pPr marL="1257300" lvl="2" indent="-342900">
              <a:buFont typeface="Arial" panose="020B0604020202020204" pitchFamily="34" charset="0"/>
              <a:buChar char="•"/>
            </a:pPr>
            <a:endParaRPr lang="en-GB" sz="2400" dirty="0"/>
          </a:p>
          <a:p>
            <a:pPr marL="1257300" lvl="2" indent="-342900">
              <a:buFont typeface="Arial" panose="020B0604020202020204" pitchFamily="34" charset="0"/>
              <a:buChar char="•"/>
            </a:pPr>
            <a:r>
              <a:rPr lang="en-GB" sz="2400" dirty="0" smtClean="0"/>
              <a:t>Employers </a:t>
            </a:r>
            <a:r>
              <a:rPr lang="en-GB" sz="2400" dirty="0"/>
              <a:t>contributions of NI and Pension </a:t>
            </a:r>
          </a:p>
          <a:p>
            <a:pPr marL="1257300" lvl="2" indent="-342900">
              <a:buFont typeface="Arial" panose="020B0604020202020204" pitchFamily="34" charset="0"/>
              <a:buChar char="•"/>
            </a:pPr>
            <a:endParaRPr lang="en-GB" sz="2400" dirty="0" smtClean="0"/>
          </a:p>
          <a:p>
            <a:pPr marL="1257300" lvl="2" indent="-342900">
              <a:buFont typeface="Arial" panose="020B0604020202020204" pitchFamily="34" charset="0"/>
              <a:buChar char="•"/>
            </a:pPr>
            <a:r>
              <a:rPr lang="en-GB" sz="2400" dirty="0" smtClean="0"/>
              <a:t>Ministry </a:t>
            </a:r>
            <a:r>
              <a:rPr lang="en-GB" sz="2400" dirty="0"/>
              <a:t>expenses</a:t>
            </a:r>
          </a:p>
          <a:p>
            <a:pPr marL="1257300" lvl="2" indent="-342900">
              <a:buFont typeface="Arial" panose="020B0604020202020204" pitchFamily="34" charset="0"/>
              <a:buChar char="•"/>
            </a:pPr>
            <a:endParaRPr lang="en-GB" sz="2400" dirty="0" smtClean="0"/>
          </a:p>
          <a:p>
            <a:pPr marL="1257300" lvl="2" indent="-342900">
              <a:buFont typeface="Arial" panose="020B0604020202020204" pitchFamily="34" charset="0"/>
              <a:buChar char="•"/>
            </a:pPr>
            <a:r>
              <a:rPr lang="en-GB" sz="2400" dirty="0" smtClean="0"/>
              <a:t>12</a:t>
            </a:r>
            <a:r>
              <a:rPr lang="en-GB" sz="2400" dirty="0"/>
              <a:t>% to </a:t>
            </a:r>
            <a:r>
              <a:rPr lang="en-GB" sz="2400" dirty="0" smtClean="0"/>
              <a:t>TeachBeyond			</a:t>
            </a:r>
            <a:endParaRPr lang="en-GB" sz="2400" dirty="0" smtClean="0"/>
          </a:p>
          <a:p>
            <a:pPr marL="1257300" lvl="2" indent="-342900">
              <a:buFont typeface="Arial" panose="020B0604020202020204" pitchFamily="34" charset="0"/>
              <a:buChar char="•"/>
            </a:pPr>
            <a:endParaRPr lang="en-GB" sz="2400" dirty="0"/>
          </a:p>
          <a:p>
            <a:pPr marL="1257300" lvl="2" indent="-342900">
              <a:buFont typeface="Arial" panose="020B0604020202020204" pitchFamily="34" charset="0"/>
              <a:buChar char="•"/>
            </a:pPr>
            <a:r>
              <a:rPr lang="en-GB" sz="2400" dirty="0" smtClean="0"/>
              <a:t>2.5</a:t>
            </a:r>
            <a:r>
              <a:rPr lang="en-GB" sz="2400" dirty="0"/>
              <a:t>% SHARE </a:t>
            </a:r>
            <a:r>
              <a:rPr lang="en-GB" sz="2400" dirty="0" smtClean="0"/>
              <a:t>fees</a:t>
            </a:r>
            <a:r>
              <a:rPr lang="en-GB" sz="2400" dirty="0"/>
              <a:t> </a:t>
            </a:r>
          </a:p>
        </p:txBody>
      </p:sp>
    </p:spTree>
    <p:extLst>
      <p:ext uri="{BB962C8B-B14F-4D97-AF65-F5344CB8AC3E}">
        <p14:creationId xmlns:p14="http://schemas.microsoft.com/office/powerpoint/2010/main" val="128620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http://files.ctctcdn.com/e0ad884c001/00dcffb2-13f2-4762-b427-b7fadc31c2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7526"/>
            <a:ext cx="5688583" cy="19994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5478323"/>
            <a:ext cx="7223320" cy="830997"/>
          </a:xfrm>
          <a:prstGeom prst="rect">
            <a:avLst/>
          </a:prstGeom>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en-GB" sz="4800" b="1" dirty="0">
                <a:ln w="19050">
                  <a:solidFill>
                    <a:schemeClr val="tx1"/>
                  </a:solidFill>
                  <a:prstDash val="solid"/>
                </a:ln>
                <a:solidFill>
                  <a:srgbClr val="002060"/>
                </a:solidFill>
                <a:latin typeface="AbcTeacher" panose="00000400000000000000" pitchFamily="2" charset="0"/>
              </a:rPr>
              <a:t>Serving those </a:t>
            </a:r>
            <a:r>
              <a:rPr lang="en-GB" sz="4800" b="1" dirty="0" smtClean="0">
                <a:ln w="19050">
                  <a:solidFill>
                    <a:schemeClr val="tx1"/>
                  </a:solidFill>
                  <a:prstDash val="solid"/>
                </a:ln>
                <a:solidFill>
                  <a:srgbClr val="002060"/>
                </a:solidFill>
                <a:latin typeface="AbcTeacher" panose="00000400000000000000" pitchFamily="2" charset="0"/>
              </a:rPr>
              <a:t>serving others</a:t>
            </a:r>
            <a:endParaRPr lang="en-GB" sz="4800" b="1" dirty="0">
              <a:ln w="19050">
                <a:solidFill>
                  <a:schemeClr val="tx1"/>
                </a:solidFill>
                <a:prstDash val="solid"/>
              </a:ln>
              <a:solidFill>
                <a:srgbClr val="002060"/>
              </a:solidFill>
              <a:latin typeface="AbcTeacher" panose="00000400000000000000"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76256" y="459462"/>
            <a:ext cx="1800199" cy="2164626"/>
          </a:xfrm>
          <a:prstGeom prst="rect">
            <a:avLst/>
          </a:prstGeom>
        </p:spPr>
      </p:pic>
      <p:pic>
        <p:nvPicPr>
          <p:cNvPr id="2051" name="Picture 3" descr="C:\Users\janes\Pictures\Saved Pictures\M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069" y="453646"/>
            <a:ext cx="2180375" cy="2327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341"/>
          <a:stretch/>
        </p:blipFill>
        <p:spPr>
          <a:xfrm>
            <a:off x="6509828" y="197526"/>
            <a:ext cx="2176385" cy="2839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67" b="97674" l="3521" r="90000">
                        <a14:foregroundMark x1="9718" y1="67110" x2="9718" y2="67110"/>
                        <a14:foregroundMark x1="26901" y1="67774" x2="26901" y2="67774"/>
                        <a14:foregroundMark x1="22113" y1="40199" x2="22113" y2="40199"/>
                        <a14:foregroundMark x1="18451" y1="43189" x2="18451" y2="43189"/>
                        <a14:foregroundMark x1="15211" y1="47176" x2="15211" y2="47176"/>
                        <a14:foregroundMark x1="13239" y1="53156" x2="13239" y2="53156"/>
                        <a14:foregroundMark x1="13099" y1="53488" x2="13099" y2="53488"/>
                        <a14:foregroundMark x1="12394" y1="55150" x2="12394" y2="55150"/>
                        <a14:foregroundMark x1="11831" y1="57475" x2="11831" y2="57475"/>
                        <a14:foregroundMark x1="28028" y1="42525" x2="28028" y2="42525"/>
                        <a14:foregroundMark x1="28732" y1="39535" x2="28732" y2="39535"/>
                        <a14:foregroundMark x1="26761" y1="36545" x2="26761" y2="36545"/>
                        <a14:foregroundMark x1="34225" y1="68771" x2="34225" y2="68771"/>
                        <a14:backgroundMark x1="6056" y1="79402" x2="6056" y2="79402"/>
                        <a14:backgroundMark x1="8310" y1="85382" x2="8310" y2="85382"/>
                        <a14:backgroundMark x1="11127" y1="89037" x2="11127" y2="89037"/>
                        <a14:backgroundMark x1="15070" y1="94684" x2="15070" y2="94684"/>
                        <a14:backgroundMark x1="18592" y1="90033" x2="18592" y2="90033"/>
                        <a14:backgroundMark x1="21408" y1="87708" x2="21408" y2="87708"/>
                        <a14:backgroundMark x1="25211" y1="92691" x2="25211" y2="92691"/>
                        <a14:backgroundMark x1="33099" y1="89369" x2="33099" y2="89369"/>
                        <a14:backgroundMark x1="35070" y1="93688" x2="35070" y2="93688"/>
                        <a14:backgroundMark x1="49718" y1="67110" x2="49718" y2="67110"/>
                        <a14:backgroundMark x1="52113" y1="72093" x2="52113" y2="72093"/>
                        <a14:backgroundMark x1="56479" y1="72425" x2="56479" y2="72425"/>
                        <a14:backgroundMark x1="59437" y1="87708" x2="59437" y2="87708"/>
                        <a14:backgroundMark x1="68592" y1="85714" x2="68592" y2="85714"/>
                        <a14:backgroundMark x1="72254" y1="90033" x2="72254" y2="90033"/>
                        <a14:backgroundMark x1="73944" y1="94352" x2="73944" y2="94352"/>
                        <a14:backgroundMark x1="61972" y1="46512" x2="61972" y2="46512"/>
                        <a14:backgroundMark x1="64789" y1="48173" x2="64789" y2="48173"/>
                        <a14:backgroundMark x1="67887" y1="49169" x2="67887" y2="49169"/>
                        <a14:backgroundMark x1="70282" y1="49169" x2="70282" y2="49169"/>
                        <a14:backgroundMark x1="72394" y1="44850" x2="72394" y2="44850"/>
                        <a14:backgroundMark x1="76056" y1="44518" x2="76056" y2="44518"/>
                        <a14:backgroundMark x1="78310" y1="46844" x2="78310" y2="46844"/>
                        <a14:backgroundMark x1="79859" y1="51163" x2="79859" y2="51163"/>
                        <a14:backgroundMark x1="82535" y1="57143" x2="82535" y2="57143"/>
                        <a14:backgroundMark x1="83380" y1="62458" x2="83380" y2="62458"/>
                        <a14:backgroundMark x1="74507" y1="57475" x2="74507" y2="57475"/>
                        <a14:backgroundMark x1="76620" y1="69103" x2="76620" y2="69103"/>
                        <a14:backgroundMark x1="72113" y1="66777" x2="72113" y2="66777"/>
                        <a14:backgroundMark x1="68873" y1="58472" x2="68873" y2="58472"/>
                        <a14:backgroundMark x1="62254" y1="58140" x2="62254" y2="58140"/>
                        <a14:backgroundMark x1="58873" y1="52824" x2="58873" y2="52824"/>
                        <a14:backgroundMark x1="60563" y1="61794" x2="60563" y2="61794"/>
                        <a14:backgroundMark x1="64507" y1="64784" x2="64507" y2="64784"/>
                        <a14:backgroundMark x1="70282" y1="67774" x2="70282" y2="67774"/>
                        <a14:backgroundMark x1="71690" y1="76080" x2="71690" y2="76080"/>
                        <a14:backgroundMark x1="76761" y1="76412" x2="76761" y2="76412"/>
                        <a14:backgroundMark x1="59859" y1="79402" x2="59859" y2="79402"/>
                        <a14:backgroundMark x1="54366" y1="74086" x2="54366" y2="74086"/>
                        <a14:backgroundMark x1="66056" y1="59136" x2="66056" y2="59136"/>
                        <a14:backgroundMark x1="62535" y1="55814" x2="62535" y2="55814"/>
                        <a14:backgroundMark x1="59577" y1="51163" x2="59577" y2="51163"/>
                        <a14:backgroundMark x1="59437" y1="49834" x2="59437" y2="49834"/>
                        <a14:backgroundMark x1="59014" y1="47176" x2="59014" y2="47176"/>
                        <a14:backgroundMark x1="60141" y1="44850" x2="60141" y2="44850"/>
                        <a14:backgroundMark x1="68028" y1="57807" x2="68028" y2="57807"/>
                        <a14:backgroundMark x1="71972" y1="56478" x2="71972" y2="56478"/>
                        <a14:backgroundMark x1="75352" y1="47841" x2="75352" y2="47841"/>
                        <a14:backgroundMark x1="76056" y1="57807" x2="76056" y2="57807"/>
                        <a14:backgroundMark x1="76901" y1="66445" x2="76901" y2="66445"/>
                        <a14:backgroundMark x1="80000" y1="72425" x2="80000" y2="72425"/>
                        <a14:backgroundMark x1="79296" y1="81063" x2="79296" y2="81063"/>
                        <a14:backgroundMark x1="76620" y1="81063" x2="76620" y2="81063"/>
                        <a14:backgroundMark x1="74085" y1="81063" x2="74085" y2="81063"/>
                        <a14:backgroundMark x1="73239" y1="80399" x2="73239" y2="80399"/>
                        <a14:backgroundMark x1="70563" y1="76080" x2="70563" y2="76080"/>
                        <a14:backgroundMark x1="67183" y1="67110" x2="67183" y2="67110"/>
                        <a14:backgroundMark x1="64789" y1="71096" x2="64789" y2="71096"/>
                        <a14:backgroundMark x1="61972" y1="69767" x2="61972" y2="69767"/>
                        <a14:backgroundMark x1="60000" y1="67774" x2="60000" y2="67774"/>
                      </a14:backgroundRemoval>
                    </a14:imgEffect>
                  </a14:imgLayer>
                </a14:imgProps>
              </a:ext>
              <a:ext uri="{28A0092B-C50C-407E-A947-70E740481C1C}">
                <a14:useLocalDpi xmlns:a14="http://schemas.microsoft.com/office/drawing/2010/main" val="0"/>
              </a:ext>
            </a:extLst>
          </a:blip>
          <a:srcRect/>
          <a:stretch/>
        </p:blipFill>
        <p:spPr bwMode="auto">
          <a:xfrm>
            <a:off x="0" y="2348880"/>
            <a:ext cx="6779367" cy="287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3996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698434">
            <a:off x="1552554" y="-61530"/>
            <a:ext cx="1859805" cy="37702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39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bcHeadlines" panose="00000400000000000000" pitchFamily="2" charset="0"/>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bcHeadlines" panose="00000400000000000000" pitchFamily="2" charset="0"/>
            </a:endParaRPr>
          </a:p>
        </p:txBody>
      </p:sp>
      <p:sp>
        <p:nvSpPr>
          <p:cNvPr id="3" name="Rectangle 2"/>
          <p:cNvSpPr/>
          <p:nvPr/>
        </p:nvSpPr>
        <p:spPr>
          <a:xfrm rot="20929078">
            <a:off x="779848" y="1774862"/>
            <a:ext cx="1332066" cy="5386090"/>
          </a:xfrm>
          <a:prstGeom prst="rect">
            <a:avLst/>
          </a:prstGeom>
          <a:noFill/>
        </p:spPr>
        <p:txBody>
          <a:bodyPr wrap="square" lIns="91440" tIns="45720" rIns="91440" bIns="45720">
            <a:spAutoFit/>
          </a:bodyPr>
          <a:lstStyle/>
          <a:p>
            <a:pPr algn="ctr"/>
            <a:r>
              <a:rPr lang="en-US" sz="34400" b="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AbcAlegria" panose="00000400000000000000" pitchFamily="2" charset="0"/>
              </a:rPr>
              <a:t>?</a:t>
            </a:r>
            <a:endParaRPr lang="en-US" sz="5400" b="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AbcAlegria" panose="00000400000000000000" pitchFamily="2" charset="0"/>
            </a:endParaRPr>
          </a:p>
        </p:txBody>
      </p:sp>
      <p:sp>
        <p:nvSpPr>
          <p:cNvPr id="4" name="Rectangle 3"/>
          <p:cNvSpPr/>
          <p:nvPr/>
        </p:nvSpPr>
        <p:spPr>
          <a:xfrm rot="21258113">
            <a:off x="6099599" y="1623931"/>
            <a:ext cx="2569188" cy="4508927"/>
          </a:xfrm>
          <a:prstGeom prst="rect">
            <a:avLst/>
          </a:prstGeom>
          <a:noFill/>
        </p:spPr>
        <p:txBody>
          <a:bodyPr wrap="square" lIns="91440" tIns="45720" rIns="91440" bIns="45720">
            <a:spAutoFit/>
          </a:bodyPr>
          <a:lstStyle/>
          <a:p>
            <a:pPr algn="ctr"/>
            <a:r>
              <a:rPr lang="en-US" sz="287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bcCursiveDotted" panose="00000400000000000000" pitchFamily="2" charset="0"/>
              </a:rPr>
              <a:t>?</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bcCursiveDotted" panose="00000400000000000000" pitchFamily="2" charset="0"/>
            </a:endParaRPr>
          </a:p>
        </p:txBody>
      </p:sp>
      <p:sp>
        <p:nvSpPr>
          <p:cNvPr id="5" name="Rectangle 4"/>
          <p:cNvSpPr/>
          <p:nvPr/>
        </p:nvSpPr>
        <p:spPr>
          <a:xfrm rot="20088882">
            <a:off x="4071219" y="441829"/>
            <a:ext cx="1001561" cy="3154710"/>
          </a:xfrm>
          <a:prstGeom prst="rect">
            <a:avLst/>
          </a:prstGeom>
          <a:noFill/>
        </p:spPr>
        <p:txBody>
          <a:bodyPr wrap="square" lIns="91440" tIns="45720" rIns="91440" bIns="45720">
            <a:spAutoFit/>
          </a:bodyPr>
          <a:lstStyle/>
          <a:p>
            <a:pPr algn="ctr"/>
            <a:r>
              <a:rPr lang="en-US" sz="199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anose="02030602050306030303" pitchFamily="18" charset="0"/>
              </a:rPr>
              <a:t>?</a:t>
            </a:r>
            <a:endParaRPr lang="en-US" sz="199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anose="02030602050306030303" pitchFamily="18" charset="0"/>
            </a:endParaRPr>
          </a:p>
        </p:txBody>
      </p:sp>
      <p:sp>
        <p:nvSpPr>
          <p:cNvPr id="6" name="AutoShape 2" descr="Image result for question ma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37" b="93590" l="3256" r="95814">
                        <a14:foregroundMark x1="19535" y1="21368" x2="29767" y2="34188"/>
                        <a14:foregroundMark x1="29767" y1="34188" x2="35349" y2="39744"/>
                        <a14:foregroundMark x1="31163" y1="33761" x2="55814" y2="24359"/>
                        <a14:foregroundMark x1="22326" y1="24786" x2="61860" y2="2991"/>
                        <a14:foregroundMark x1="61860" y1="4274" x2="86512" y2="34188"/>
                        <a14:foregroundMark x1="86512" y1="34188" x2="48837" y2="52137"/>
                        <a14:foregroundMark x1="47907" y1="50855" x2="64651" y2="93590"/>
                        <a14:foregroundMark x1="61860" y1="57265" x2="33953" y2="86752"/>
                        <a14:foregroundMark x1="31628" y1="52564" x2="70698" y2="87179"/>
                        <a14:foregroundMark x1="67442" y1="65812" x2="77209" y2="61538"/>
                        <a14:foregroundMark x1="76279" y1="57692" x2="74884" y2="52137"/>
                        <a14:foregroundMark x1="71163" y1="49573" x2="71163" y2="49573"/>
                        <a14:foregroundMark x1="86512" y1="45299" x2="86512" y2="45299"/>
                        <a14:foregroundMark x1="87442" y1="51709" x2="87442" y2="51709"/>
                        <a14:foregroundMark x1="87442" y1="55556" x2="87442" y2="55556"/>
                        <a14:foregroundMark x1="22326" y1="55128" x2="22326" y2="55128"/>
                        <a14:foregroundMark x1="6977" y1="52991" x2="6977" y2="52991"/>
                        <a14:foregroundMark x1="6047" y1="58974" x2="6047" y2="58974"/>
                        <a14:foregroundMark x1="8372" y1="62821" x2="8372" y2="62821"/>
                        <a14:foregroundMark x1="40000" y1="55128" x2="40000" y2="55128"/>
                        <a14:foregroundMark x1="40000" y1="49573" x2="40000" y2="49573"/>
                        <a14:foregroundMark x1="38605" y1="42735" x2="38605" y2="42735"/>
                        <a14:foregroundMark x1="56744" y1="43162" x2="56744" y2="43162"/>
                        <a14:foregroundMark x1="68372" y1="27778" x2="68372" y2="27778"/>
                        <a14:foregroundMark x1="57209" y1="14103" x2="57209" y2="14103"/>
                        <a14:foregroundMark x1="73488" y1="10256" x2="73488" y2="10256"/>
                        <a14:foregroundMark x1="88837" y1="25641" x2="88837" y2="25641"/>
                        <a14:foregroundMark x1="35349" y1="79915" x2="35349" y2="79915"/>
                        <a14:foregroundMark x1="41860" y1="67949" x2="41860" y2="67949"/>
                        <a14:foregroundMark x1="66977" y1="67949" x2="66977" y2="67949"/>
                        <a14:foregroundMark x1="66977" y1="74786" x2="66977" y2="74786"/>
                        <a14:foregroundMark x1="53023" y1="76923" x2="53023" y2="76923"/>
                        <a14:foregroundMark x1="41395" y1="74359" x2="41395" y2="74359"/>
                        <a14:foregroundMark x1="54419" y1="56838" x2="54419" y2="56838"/>
                        <a14:foregroundMark x1="59070" y1="51709" x2="59070" y2="51709"/>
                        <a14:foregroundMark x1="55349" y1="50000" x2="55349"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2164438" y="2757046"/>
            <a:ext cx="2405164" cy="34217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560259" y="1167839"/>
            <a:ext cx="1964069" cy="707886"/>
          </a:xfrm>
          <a:prstGeom prst="rect">
            <a:avLst/>
          </a:prstGeom>
          <a:noFill/>
        </p:spPr>
        <p:txBody>
          <a:bodyPr wrap="square" rtlCol="0">
            <a:spAutoFit/>
          </a:bodyPr>
          <a:lstStyle>
            <a:defPPr>
              <a:defRPr lang="en-US"/>
            </a:defPPr>
            <a:lvl1pPr>
              <a:defRPr sz="4000" b="1">
                <a:latin typeface="Corbel" panose="020B0503020204020204" pitchFamily="34" charset="0"/>
              </a:defRPr>
            </a:lvl1pPr>
          </a:lstStyle>
          <a:p>
            <a:r>
              <a:rPr lang="en-GB" dirty="0"/>
              <a:t>Family?</a:t>
            </a:r>
          </a:p>
        </p:txBody>
      </p:sp>
      <p:sp>
        <p:nvSpPr>
          <p:cNvPr id="15" name="TextBox 14"/>
          <p:cNvSpPr txBox="1"/>
          <p:nvPr/>
        </p:nvSpPr>
        <p:spPr>
          <a:xfrm>
            <a:off x="4955766" y="3600334"/>
            <a:ext cx="2234067" cy="707886"/>
          </a:xfrm>
          <a:prstGeom prst="rect">
            <a:avLst/>
          </a:prstGeom>
          <a:noFill/>
        </p:spPr>
        <p:txBody>
          <a:bodyPr wrap="square" rtlCol="0">
            <a:spAutoFit/>
          </a:bodyPr>
          <a:lstStyle/>
          <a:p>
            <a:r>
              <a:rPr lang="en-GB" sz="4000" b="1" dirty="0" smtClean="0">
                <a:latin typeface="Corbel" panose="020B0503020204020204" pitchFamily="34" charset="0"/>
              </a:rPr>
              <a:t>Friends?</a:t>
            </a:r>
            <a:endParaRPr lang="en-GB" sz="4000" b="1" dirty="0">
              <a:latin typeface="Corbel" panose="020B0503020204020204" pitchFamily="34" charset="0"/>
            </a:endParaRPr>
          </a:p>
        </p:txBody>
      </p:sp>
      <p:sp>
        <p:nvSpPr>
          <p:cNvPr id="16" name="TextBox 15"/>
          <p:cNvSpPr txBox="1"/>
          <p:nvPr/>
        </p:nvSpPr>
        <p:spPr>
          <a:xfrm>
            <a:off x="6894029" y="4467907"/>
            <a:ext cx="1916565" cy="707886"/>
          </a:xfrm>
          <a:prstGeom prst="rect">
            <a:avLst/>
          </a:prstGeom>
          <a:noFill/>
        </p:spPr>
        <p:txBody>
          <a:bodyPr wrap="square" rtlCol="0">
            <a:spAutoFit/>
          </a:bodyPr>
          <a:lstStyle/>
          <a:p>
            <a:r>
              <a:rPr lang="en-GB" sz="4000" b="1" dirty="0" smtClean="0">
                <a:latin typeface="Corbel" panose="020B0503020204020204" pitchFamily="34" charset="0"/>
              </a:rPr>
              <a:t>Home?</a:t>
            </a:r>
            <a:endParaRPr lang="en-GB" sz="4000" b="1" dirty="0">
              <a:latin typeface="Corbel" panose="020B0503020204020204" pitchFamily="34" charset="0"/>
            </a:endParaRPr>
          </a:p>
        </p:txBody>
      </p:sp>
      <p:sp>
        <p:nvSpPr>
          <p:cNvPr id="17" name="TextBox 16"/>
          <p:cNvSpPr txBox="1"/>
          <p:nvPr/>
        </p:nvSpPr>
        <p:spPr>
          <a:xfrm>
            <a:off x="5996570" y="260648"/>
            <a:ext cx="2071565" cy="707886"/>
          </a:xfrm>
          <a:prstGeom prst="rect">
            <a:avLst/>
          </a:prstGeom>
          <a:noFill/>
        </p:spPr>
        <p:txBody>
          <a:bodyPr wrap="square" rtlCol="0">
            <a:spAutoFit/>
          </a:bodyPr>
          <a:lstStyle/>
          <a:p>
            <a:r>
              <a:rPr lang="en-GB" sz="4000" b="1" dirty="0" smtClean="0">
                <a:latin typeface="Corbel" panose="020B0503020204020204" pitchFamily="34" charset="0"/>
              </a:rPr>
              <a:t>Church?</a:t>
            </a:r>
            <a:endParaRPr lang="en-GB" sz="4000" b="1" dirty="0">
              <a:latin typeface="Corbel" panose="020B0503020204020204" pitchFamily="34" charset="0"/>
            </a:endParaRPr>
          </a:p>
        </p:txBody>
      </p:sp>
      <p:sp>
        <p:nvSpPr>
          <p:cNvPr id="18" name="TextBox 17"/>
          <p:cNvSpPr txBox="1"/>
          <p:nvPr/>
        </p:nvSpPr>
        <p:spPr>
          <a:xfrm>
            <a:off x="5944537" y="5085184"/>
            <a:ext cx="2726932" cy="707886"/>
          </a:xfrm>
          <a:prstGeom prst="rect">
            <a:avLst/>
          </a:prstGeom>
          <a:noFill/>
        </p:spPr>
        <p:txBody>
          <a:bodyPr wrap="square" rtlCol="0">
            <a:spAutoFit/>
          </a:bodyPr>
          <a:lstStyle/>
          <a:p>
            <a:r>
              <a:rPr lang="en-GB" sz="4000" b="1" dirty="0" smtClean="0">
                <a:latin typeface="Corbel" panose="020B0503020204020204" pitchFamily="34" charset="0"/>
              </a:rPr>
              <a:t>Transport?</a:t>
            </a:r>
            <a:endParaRPr lang="en-GB" sz="4000" b="1" dirty="0">
              <a:latin typeface="Corbel" panose="020B0503020204020204" pitchFamily="34" charset="0"/>
            </a:endParaRPr>
          </a:p>
        </p:txBody>
      </p:sp>
      <p:sp>
        <p:nvSpPr>
          <p:cNvPr id="19" name="TextBox 18"/>
          <p:cNvSpPr txBox="1"/>
          <p:nvPr/>
        </p:nvSpPr>
        <p:spPr>
          <a:xfrm>
            <a:off x="6542293" y="5895319"/>
            <a:ext cx="1774328" cy="707886"/>
          </a:xfrm>
          <a:prstGeom prst="rect">
            <a:avLst/>
          </a:prstGeom>
          <a:noFill/>
        </p:spPr>
        <p:txBody>
          <a:bodyPr wrap="square" rtlCol="0">
            <a:spAutoFit/>
          </a:bodyPr>
          <a:lstStyle/>
          <a:p>
            <a:r>
              <a:rPr lang="en-GB" sz="4000" b="1" dirty="0" smtClean="0">
                <a:latin typeface="Corbel" panose="020B0503020204020204" pitchFamily="34" charset="0"/>
              </a:rPr>
              <a:t>Work?</a:t>
            </a:r>
            <a:endParaRPr lang="en-GB" sz="4000" b="1" dirty="0">
              <a:latin typeface="Corbel" panose="020B0503020204020204" pitchFamily="34" charset="0"/>
            </a:endParaRPr>
          </a:p>
        </p:txBody>
      </p:sp>
      <p:sp>
        <p:nvSpPr>
          <p:cNvPr id="20" name="TextBox 19"/>
          <p:cNvSpPr txBox="1"/>
          <p:nvPr/>
        </p:nvSpPr>
        <p:spPr>
          <a:xfrm>
            <a:off x="5610596" y="2722185"/>
            <a:ext cx="1421755" cy="707886"/>
          </a:xfrm>
          <a:prstGeom prst="rect">
            <a:avLst/>
          </a:prstGeom>
          <a:noFill/>
        </p:spPr>
        <p:txBody>
          <a:bodyPr wrap="square" rtlCol="0">
            <a:spAutoFit/>
          </a:bodyPr>
          <a:lstStyle/>
          <a:p>
            <a:r>
              <a:rPr lang="en-GB" sz="4000" b="1" dirty="0" smtClean="0">
                <a:latin typeface="Corbel" panose="020B0503020204020204" pitchFamily="34" charset="0"/>
              </a:rPr>
              <a:t>City?</a:t>
            </a:r>
            <a:endParaRPr lang="en-GB" sz="4000" b="1" dirty="0">
              <a:latin typeface="Corbel" panose="020B0503020204020204" pitchFamily="34" charset="0"/>
            </a:endParaRPr>
          </a:p>
        </p:txBody>
      </p:sp>
      <p:sp>
        <p:nvSpPr>
          <p:cNvPr id="21" name="TextBox 20"/>
          <p:cNvSpPr txBox="1"/>
          <p:nvPr/>
        </p:nvSpPr>
        <p:spPr>
          <a:xfrm>
            <a:off x="6038854" y="2001068"/>
            <a:ext cx="2421578" cy="707886"/>
          </a:xfrm>
          <a:prstGeom prst="rect">
            <a:avLst/>
          </a:prstGeom>
          <a:noFill/>
        </p:spPr>
        <p:txBody>
          <a:bodyPr wrap="square" rtlCol="0">
            <a:spAutoFit/>
          </a:bodyPr>
          <a:lstStyle/>
          <a:p>
            <a:r>
              <a:rPr lang="en-GB" sz="4000" b="1" dirty="0" smtClean="0">
                <a:latin typeface="Corbel" panose="020B0503020204020204" pitchFamily="34" charset="0"/>
              </a:rPr>
              <a:t>Finance?</a:t>
            </a:r>
            <a:endParaRPr lang="en-GB" sz="4000" b="1" dirty="0">
              <a:latin typeface="Corbel" panose="020B0503020204020204" pitchFamily="34" charset="0"/>
            </a:endParaRPr>
          </a:p>
        </p:txBody>
      </p:sp>
    </p:spTree>
    <p:extLst>
      <p:ext uri="{BB962C8B-B14F-4D97-AF65-F5344CB8AC3E}">
        <p14:creationId xmlns:p14="http://schemas.microsoft.com/office/powerpoint/2010/main" val="42401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5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2" presetClass="entr" presetSubtype="8" fill="hold" grpId="0" nodeType="after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7500"/>
                            </p:stCondLst>
                            <p:childTnLst>
                              <p:par>
                                <p:cTn id="45" presetID="26" presetClass="entr" presetSubtype="0" fill="hold" nodeType="afterEffect">
                                  <p:stCondLst>
                                    <p:cond delay="500"/>
                                  </p:stCondLst>
                                  <p:childTnLst>
                                    <p:set>
                                      <p:cBhvr>
                                        <p:cTn id="46" dur="1" fill="hold">
                                          <p:stCondLst>
                                            <p:cond delay="0"/>
                                          </p:stCondLst>
                                        </p:cTn>
                                        <p:tgtEl>
                                          <p:spTgt spid="1029"/>
                                        </p:tgtEl>
                                        <p:attrNameLst>
                                          <p:attrName>style.visibility</p:attrName>
                                        </p:attrNameLst>
                                      </p:cBhvr>
                                      <p:to>
                                        <p:strVal val="visible"/>
                                      </p:to>
                                    </p:set>
                                    <p:animEffect transition="in" filter="wipe(down)">
                                      <p:cBhvr>
                                        <p:cTn id="47" dur="580">
                                          <p:stCondLst>
                                            <p:cond delay="0"/>
                                          </p:stCondLst>
                                        </p:cTn>
                                        <p:tgtEl>
                                          <p:spTgt spid="1029"/>
                                        </p:tgtEl>
                                      </p:cBhvr>
                                    </p:animEffect>
                                    <p:anim calcmode="lin" valueType="num">
                                      <p:cBhvr>
                                        <p:cTn id="4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53" dur="26">
                                          <p:stCondLst>
                                            <p:cond delay="650"/>
                                          </p:stCondLst>
                                        </p:cTn>
                                        <p:tgtEl>
                                          <p:spTgt spid="1029"/>
                                        </p:tgtEl>
                                      </p:cBhvr>
                                      <p:to x="100000" y="60000"/>
                                    </p:animScale>
                                    <p:animScale>
                                      <p:cBhvr>
                                        <p:cTn id="54" dur="166" decel="50000">
                                          <p:stCondLst>
                                            <p:cond delay="676"/>
                                          </p:stCondLst>
                                        </p:cTn>
                                        <p:tgtEl>
                                          <p:spTgt spid="1029"/>
                                        </p:tgtEl>
                                      </p:cBhvr>
                                      <p:to x="100000" y="100000"/>
                                    </p:animScale>
                                    <p:animScale>
                                      <p:cBhvr>
                                        <p:cTn id="55" dur="26">
                                          <p:stCondLst>
                                            <p:cond delay="1312"/>
                                          </p:stCondLst>
                                        </p:cTn>
                                        <p:tgtEl>
                                          <p:spTgt spid="1029"/>
                                        </p:tgtEl>
                                      </p:cBhvr>
                                      <p:to x="100000" y="80000"/>
                                    </p:animScale>
                                    <p:animScale>
                                      <p:cBhvr>
                                        <p:cTn id="56" dur="166" decel="50000">
                                          <p:stCondLst>
                                            <p:cond delay="1338"/>
                                          </p:stCondLst>
                                        </p:cTn>
                                        <p:tgtEl>
                                          <p:spTgt spid="1029"/>
                                        </p:tgtEl>
                                      </p:cBhvr>
                                      <p:to x="100000" y="100000"/>
                                    </p:animScale>
                                    <p:animScale>
                                      <p:cBhvr>
                                        <p:cTn id="57" dur="26">
                                          <p:stCondLst>
                                            <p:cond delay="1642"/>
                                          </p:stCondLst>
                                        </p:cTn>
                                        <p:tgtEl>
                                          <p:spTgt spid="1029"/>
                                        </p:tgtEl>
                                      </p:cBhvr>
                                      <p:to x="100000" y="90000"/>
                                    </p:animScale>
                                    <p:animScale>
                                      <p:cBhvr>
                                        <p:cTn id="58" dur="166" decel="50000">
                                          <p:stCondLst>
                                            <p:cond delay="1668"/>
                                          </p:stCondLst>
                                        </p:cTn>
                                        <p:tgtEl>
                                          <p:spTgt spid="1029"/>
                                        </p:tgtEl>
                                      </p:cBhvr>
                                      <p:to x="100000" y="100000"/>
                                    </p:animScale>
                                    <p:animScale>
                                      <p:cBhvr>
                                        <p:cTn id="59" dur="26">
                                          <p:stCondLst>
                                            <p:cond delay="1808"/>
                                          </p:stCondLst>
                                        </p:cTn>
                                        <p:tgtEl>
                                          <p:spTgt spid="1029"/>
                                        </p:tgtEl>
                                      </p:cBhvr>
                                      <p:to x="100000" y="95000"/>
                                    </p:animScale>
                                    <p:animScale>
                                      <p:cBhvr>
                                        <p:cTn id="60" dur="166" decel="50000">
                                          <p:stCondLst>
                                            <p:cond delay="1834"/>
                                          </p:stCondLst>
                                        </p:cTn>
                                        <p:tgtEl>
                                          <p:spTgt spid="10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C:\Users\janes\AppData\Local\Microsoft\Windows\INetCache\IE\CL6KWE1W\alone-in-the-crowd-vector[1].jpg"/>
          <p:cNvPicPr>
            <a:picLocks noChangeAspect="1" noChangeArrowheads="1"/>
          </p:cNvPicPr>
          <p:nvPr/>
        </p:nvPicPr>
        <p:blipFill rotWithShape="1">
          <a:blip r:embed="rId2">
            <a:extLst>
              <a:ext uri="{28A0092B-C50C-407E-A947-70E740481C1C}">
                <a14:useLocalDpi xmlns:a14="http://schemas.microsoft.com/office/drawing/2010/main" val="0"/>
              </a:ext>
            </a:extLst>
          </a:blip>
          <a:srcRect t="22500" b="22357"/>
          <a:stretch/>
        </p:blipFill>
        <p:spPr bwMode="auto">
          <a:xfrm>
            <a:off x="395536" y="188640"/>
            <a:ext cx="4826000" cy="28012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3" descr="C:\Users\janes\AppData\Local\Microsoft\Windows\INetCache\IE\EW2W9GM1\se-connait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29000"/>
            <a:ext cx="2446412" cy="24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2" descr="C:\Users\janes\AppData\Local\Microsoft\Windows\INetCache\IE\CL6KWE1W\3dw_prescelto-150x1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235056"/>
            <a:ext cx="3392097" cy="33920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172953"/>
            <a:ext cx="3240360" cy="2062103"/>
          </a:xfrm>
          <a:prstGeom prst="rect">
            <a:avLst/>
          </a:prstGeom>
          <a:noFill/>
        </p:spPr>
        <p:txBody>
          <a:bodyPr wrap="square" rtlCol="0">
            <a:spAutoFit/>
          </a:bodyPr>
          <a:lstStyle/>
          <a:p>
            <a:r>
              <a:rPr lang="en-GB" sz="3200" b="1" dirty="0" smtClean="0">
                <a:latin typeface="AbcTeacher" panose="00000400000000000000" pitchFamily="2" charset="0"/>
              </a:rPr>
              <a:t>Lonely…</a:t>
            </a:r>
          </a:p>
          <a:p>
            <a:pPr algn="ctr"/>
            <a:r>
              <a:rPr lang="en-GB" sz="3200" b="1" dirty="0" smtClean="0">
                <a:latin typeface="AbcTeacher" panose="00000400000000000000" pitchFamily="2" charset="0"/>
              </a:rPr>
              <a:t>in a crowd</a:t>
            </a:r>
          </a:p>
          <a:p>
            <a:pPr algn="ctr"/>
            <a:r>
              <a:rPr lang="en-GB" sz="3200" b="1" dirty="0">
                <a:latin typeface="AbcTeacher" panose="00000400000000000000" pitchFamily="2" charset="0"/>
              </a:rPr>
              <a:t>w</a:t>
            </a:r>
            <a:r>
              <a:rPr lang="en-GB" sz="3200" b="1" dirty="0" smtClean="0">
                <a:latin typeface="AbcTeacher" panose="00000400000000000000" pitchFamily="2" charset="0"/>
              </a:rPr>
              <a:t>ith friends</a:t>
            </a:r>
          </a:p>
          <a:p>
            <a:pPr algn="ctr"/>
            <a:r>
              <a:rPr lang="en-GB" sz="3200" b="1" dirty="0" smtClean="0">
                <a:latin typeface="AbcTeacher" panose="00000400000000000000" pitchFamily="2" charset="0"/>
              </a:rPr>
              <a:t>with family</a:t>
            </a:r>
            <a:endParaRPr lang="en-GB" sz="3200" b="1" dirty="0">
              <a:latin typeface="AbcTeacher" panose="00000400000000000000" pitchFamily="2" charset="0"/>
            </a:endParaRPr>
          </a:p>
        </p:txBody>
      </p:sp>
    </p:spTree>
    <p:extLst>
      <p:ext uri="{BB962C8B-B14F-4D97-AF65-F5344CB8AC3E}">
        <p14:creationId xmlns:p14="http://schemas.microsoft.com/office/powerpoint/2010/main" val="527780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606947"/>
            <a:ext cx="2736304" cy="418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84784"/>
            <a:ext cx="259715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janes\Documents\1. Current Working Files\Snoopy in the washe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344" y="332656"/>
            <a:ext cx="7756080" cy="582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49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0786">
            <a:off x="6747971" y="274252"/>
            <a:ext cx="1819275" cy="2514600"/>
          </a:xfrm>
          <a:prstGeom prst="rect">
            <a:avLst/>
          </a:prstGeom>
          <a:noFill/>
          <a:ln>
            <a:noFill/>
          </a:ln>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8050" flipH="1">
            <a:off x="250977" y="3743839"/>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3293919" y="450395"/>
            <a:ext cx="3565036" cy="1802125"/>
          </a:xfrm>
          <a:custGeom>
            <a:avLst/>
            <a:gdLst>
              <a:gd name="connsiteX0" fmla="*/ 0 w 3296104"/>
              <a:gd name="connsiteY0" fmla="*/ 597271 h 1802125"/>
              <a:gd name="connsiteX1" fmla="*/ 1132114 w 3296104"/>
              <a:gd name="connsiteY1" fmla="*/ 2185 h 1802125"/>
              <a:gd name="connsiteX2" fmla="*/ 1640114 w 3296104"/>
              <a:gd name="connsiteY2" fmla="*/ 785956 h 1802125"/>
              <a:gd name="connsiteX3" fmla="*/ 2540000 w 3296104"/>
              <a:gd name="connsiteY3" fmla="*/ 336014 h 1802125"/>
              <a:gd name="connsiteX4" fmla="*/ 2728686 w 3296104"/>
              <a:gd name="connsiteY4" fmla="*/ 1758414 h 1802125"/>
              <a:gd name="connsiteX5" fmla="*/ 3236686 w 3296104"/>
              <a:gd name="connsiteY5" fmla="*/ 1439099 h 1802125"/>
              <a:gd name="connsiteX6" fmla="*/ 3265714 w 3296104"/>
              <a:gd name="connsiteY6" fmla="*/ 1453614 h 18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6104" h="1802125">
                <a:moveTo>
                  <a:pt x="0" y="597271"/>
                </a:moveTo>
                <a:cubicBezTo>
                  <a:pt x="429381" y="284004"/>
                  <a:pt x="858762" y="-29262"/>
                  <a:pt x="1132114" y="2185"/>
                </a:cubicBezTo>
                <a:cubicBezTo>
                  <a:pt x="1405466" y="33632"/>
                  <a:pt x="1405466" y="730318"/>
                  <a:pt x="1640114" y="785956"/>
                </a:cubicBezTo>
                <a:cubicBezTo>
                  <a:pt x="1874762" y="841594"/>
                  <a:pt x="2358571" y="173938"/>
                  <a:pt x="2540000" y="336014"/>
                </a:cubicBezTo>
                <a:cubicBezTo>
                  <a:pt x="2721429" y="498090"/>
                  <a:pt x="2612572" y="1574567"/>
                  <a:pt x="2728686" y="1758414"/>
                </a:cubicBezTo>
                <a:cubicBezTo>
                  <a:pt x="2844800" y="1942261"/>
                  <a:pt x="3147181" y="1489899"/>
                  <a:pt x="3236686" y="1439099"/>
                </a:cubicBezTo>
                <a:cubicBezTo>
                  <a:pt x="3326191" y="1388299"/>
                  <a:pt x="3295952" y="1420956"/>
                  <a:pt x="3265714" y="1453614"/>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blipFill>
                <a:blip r:embed="rId5"/>
                <a:tile tx="0" ty="0" sx="100000" sy="100000" flip="none" algn="tl"/>
              </a:blipFill>
            </a:endParaRPr>
          </a:p>
        </p:txBody>
      </p:sp>
      <p:sp>
        <p:nvSpPr>
          <p:cNvPr id="15" name="Freeform 14"/>
          <p:cNvSpPr/>
          <p:nvPr/>
        </p:nvSpPr>
        <p:spPr>
          <a:xfrm rot="16200000">
            <a:off x="2116845" y="3068760"/>
            <a:ext cx="3838341" cy="2080842"/>
          </a:xfrm>
          <a:custGeom>
            <a:avLst/>
            <a:gdLst>
              <a:gd name="connsiteX0" fmla="*/ 0 w 3296104"/>
              <a:gd name="connsiteY0" fmla="*/ 597271 h 1802125"/>
              <a:gd name="connsiteX1" fmla="*/ 1132114 w 3296104"/>
              <a:gd name="connsiteY1" fmla="*/ 2185 h 1802125"/>
              <a:gd name="connsiteX2" fmla="*/ 1640114 w 3296104"/>
              <a:gd name="connsiteY2" fmla="*/ 785956 h 1802125"/>
              <a:gd name="connsiteX3" fmla="*/ 2540000 w 3296104"/>
              <a:gd name="connsiteY3" fmla="*/ 336014 h 1802125"/>
              <a:gd name="connsiteX4" fmla="*/ 2728686 w 3296104"/>
              <a:gd name="connsiteY4" fmla="*/ 1758414 h 1802125"/>
              <a:gd name="connsiteX5" fmla="*/ 3236686 w 3296104"/>
              <a:gd name="connsiteY5" fmla="*/ 1439099 h 1802125"/>
              <a:gd name="connsiteX6" fmla="*/ 3265714 w 3296104"/>
              <a:gd name="connsiteY6" fmla="*/ 1453614 h 1802125"/>
              <a:gd name="connsiteX0" fmla="*/ 0 w 4308287"/>
              <a:gd name="connsiteY0" fmla="*/ 4198304 h 4198305"/>
              <a:gd name="connsiteX1" fmla="*/ 2144297 w 4308287"/>
              <a:gd name="connsiteY1" fmla="*/ 135871 h 4198305"/>
              <a:gd name="connsiteX2" fmla="*/ 2652297 w 4308287"/>
              <a:gd name="connsiteY2" fmla="*/ 919642 h 4198305"/>
              <a:gd name="connsiteX3" fmla="*/ 3552183 w 4308287"/>
              <a:gd name="connsiteY3" fmla="*/ 469700 h 4198305"/>
              <a:gd name="connsiteX4" fmla="*/ 3740869 w 4308287"/>
              <a:gd name="connsiteY4" fmla="*/ 1892100 h 4198305"/>
              <a:gd name="connsiteX5" fmla="*/ 4248869 w 4308287"/>
              <a:gd name="connsiteY5" fmla="*/ 1572785 h 4198305"/>
              <a:gd name="connsiteX6" fmla="*/ 4277897 w 4308287"/>
              <a:gd name="connsiteY6" fmla="*/ 1587300 h 4198305"/>
              <a:gd name="connsiteX0" fmla="*/ -1 w 6572372"/>
              <a:gd name="connsiteY0" fmla="*/ 3778794 h 3778793"/>
              <a:gd name="connsiteX1" fmla="*/ 4408382 w 6572372"/>
              <a:gd name="connsiteY1" fmla="*/ 112621 h 3778793"/>
              <a:gd name="connsiteX2" fmla="*/ 4916382 w 6572372"/>
              <a:gd name="connsiteY2" fmla="*/ 896392 h 3778793"/>
              <a:gd name="connsiteX3" fmla="*/ 5816268 w 6572372"/>
              <a:gd name="connsiteY3" fmla="*/ 446450 h 3778793"/>
              <a:gd name="connsiteX4" fmla="*/ 6004954 w 6572372"/>
              <a:gd name="connsiteY4" fmla="*/ 1868850 h 3778793"/>
              <a:gd name="connsiteX5" fmla="*/ 6512954 w 6572372"/>
              <a:gd name="connsiteY5" fmla="*/ 1549535 h 3778793"/>
              <a:gd name="connsiteX6" fmla="*/ 6541982 w 6572372"/>
              <a:gd name="connsiteY6" fmla="*/ 1564050 h 3778793"/>
              <a:gd name="connsiteX0" fmla="*/ 1 w 6572374"/>
              <a:gd name="connsiteY0" fmla="*/ 3368777 h 3368776"/>
              <a:gd name="connsiteX1" fmla="*/ 4328476 w 6572374"/>
              <a:gd name="connsiteY1" fmla="*/ 1188604 h 3368776"/>
              <a:gd name="connsiteX2" fmla="*/ 4916384 w 6572374"/>
              <a:gd name="connsiteY2" fmla="*/ 486375 h 3368776"/>
              <a:gd name="connsiteX3" fmla="*/ 5816270 w 6572374"/>
              <a:gd name="connsiteY3" fmla="*/ 36433 h 3368776"/>
              <a:gd name="connsiteX4" fmla="*/ 6004956 w 6572374"/>
              <a:gd name="connsiteY4" fmla="*/ 1458833 h 3368776"/>
              <a:gd name="connsiteX5" fmla="*/ 6512956 w 6572374"/>
              <a:gd name="connsiteY5" fmla="*/ 1139518 h 3368776"/>
              <a:gd name="connsiteX6" fmla="*/ 6541984 w 6572374"/>
              <a:gd name="connsiteY6" fmla="*/ 1154033 h 3368776"/>
              <a:gd name="connsiteX0" fmla="*/ -1 w 6572372"/>
              <a:gd name="connsiteY0" fmla="*/ 3778797 h 3778796"/>
              <a:gd name="connsiteX1" fmla="*/ 3422840 w 6572372"/>
              <a:gd name="connsiteY1" fmla="*/ 112620 h 3778796"/>
              <a:gd name="connsiteX2" fmla="*/ 4916382 w 6572372"/>
              <a:gd name="connsiteY2" fmla="*/ 896395 h 3778796"/>
              <a:gd name="connsiteX3" fmla="*/ 5816268 w 6572372"/>
              <a:gd name="connsiteY3" fmla="*/ 446453 h 3778796"/>
              <a:gd name="connsiteX4" fmla="*/ 6004954 w 6572372"/>
              <a:gd name="connsiteY4" fmla="*/ 1868853 h 3778796"/>
              <a:gd name="connsiteX5" fmla="*/ 6512954 w 6572372"/>
              <a:gd name="connsiteY5" fmla="*/ 1549538 h 3778796"/>
              <a:gd name="connsiteX6" fmla="*/ 6541982 w 6572372"/>
              <a:gd name="connsiteY6" fmla="*/ 1564053 h 3778796"/>
              <a:gd name="connsiteX0" fmla="*/ 1 w 7689710"/>
              <a:gd name="connsiteY0" fmla="*/ 6060341 h 6060340"/>
              <a:gd name="connsiteX1" fmla="*/ 3422842 w 7689710"/>
              <a:gd name="connsiteY1" fmla="*/ 2394164 h 6060340"/>
              <a:gd name="connsiteX2" fmla="*/ 4916384 w 7689710"/>
              <a:gd name="connsiteY2" fmla="*/ 3177939 h 6060340"/>
              <a:gd name="connsiteX3" fmla="*/ 5816270 w 7689710"/>
              <a:gd name="connsiteY3" fmla="*/ 2727997 h 6060340"/>
              <a:gd name="connsiteX4" fmla="*/ 6004956 w 7689710"/>
              <a:gd name="connsiteY4" fmla="*/ 4150397 h 6060340"/>
              <a:gd name="connsiteX5" fmla="*/ 7684951 w 7689710"/>
              <a:gd name="connsiteY5" fmla="*/ 495 h 6060340"/>
              <a:gd name="connsiteX6" fmla="*/ 6541984 w 7689710"/>
              <a:gd name="connsiteY6" fmla="*/ 3845597 h 6060340"/>
              <a:gd name="connsiteX0" fmla="*/ -1 w 7791737"/>
              <a:gd name="connsiteY0" fmla="*/ 6369687 h 6369686"/>
              <a:gd name="connsiteX1" fmla="*/ 3422840 w 7791737"/>
              <a:gd name="connsiteY1" fmla="*/ 2703510 h 6369686"/>
              <a:gd name="connsiteX2" fmla="*/ 4916382 w 7791737"/>
              <a:gd name="connsiteY2" fmla="*/ 3487285 h 6369686"/>
              <a:gd name="connsiteX3" fmla="*/ 5816268 w 7791737"/>
              <a:gd name="connsiteY3" fmla="*/ 3037343 h 6369686"/>
              <a:gd name="connsiteX4" fmla="*/ 6004954 w 7791737"/>
              <a:gd name="connsiteY4" fmla="*/ 4459743 h 6369686"/>
              <a:gd name="connsiteX5" fmla="*/ 7684949 w 7791737"/>
              <a:gd name="connsiteY5" fmla="*/ 309841 h 6369686"/>
              <a:gd name="connsiteX6" fmla="*/ 7607431 w 7791737"/>
              <a:gd name="connsiteY6" fmla="*/ 324354 h 6369686"/>
              <a:gd name="connsiteX0" fmla="*/ 1 w 7791739"/>
              <a:gd name="connsiteY0" fmla="*/ 6369687 h 6369686"/>
              <a:gd name="connsiteX1" fmla="*/ 3422842 w 7791739"/>
              <a:gd name="connsiteY1" fmla="*/ 2703510 h 6369686"/>
              <a:gd name="connsiteX2" fmla="*/ 4943024 w 7791739"/>
              <a:gd name="connsiteY2" fmla="*/ 5303516 h 6369686"/>
              <a:gd name="connsiteX3" fmla="*/ 5816270 w 7791739"/>
              <a:gd name="connsiteY3" fmla="*/ 3037343 h 6369686"/>
              <a:gd name="connsiteX4" fmla="*/ 6004956 w 7791739"/>
              <a:gd name="connsiteY4" fmla="*/ 4459743 h 6369686"/>
              <a:gd name="connsiteX5" fmla="*/ 7684951 w 7791739"/>
              <a:gd name="connsiteY5" fmla="*/ 309841 h 6369686"/>
              <a:gd name="connsiteX6" fmla="*/ 7607433 w 7791739"/>
              <a:gd name="connsiteY6" fmla="*/ 324354 h 6369686"/>
              <a:gd name="connsiteX0" fmla="*/ -1 w 7791737"/>
              <a:gd name="connsiteY0" fmla="*/ 6369687 h 6369686"/>
              <a:gd name="connsiteX1" fmla="*/ 3316295 w 7791737"/>
              <a:gd name="connsiteY1" fmla="*/ 3396979 h 6369686"/>
              <a:gd name="connsiteX2" fmla="*/ 4943022 w 7791737"/>
              <a:gd name="connsiteY2" fmla="*/ 5303516 h 6369686"/>
              <a:gd name="connsiteX3" fmla="*/ 5816268 w 7791737"/>
              <a:gd name="connsiteY3" fmla="*/ 3037343 h 6369686"/>
              <a:gd name="connsiteX4" fmla="*/ 6004954 w 7791737"/>
              <a:gd name="connsiteY4" fmla="*/ 4459743 h 6369686"/>
              <a:gd name="connsiteX5" fmla="*/ 7684949 w 7791737"/>
              <a:gd name="connsiteY5" fmla="*/ 309841 h 6369686"/>
              <a:gd name="connsiteX6" fmla="*/ 7607431 w 7791737"/>
              <a:gd name="connsiteY6" fmla="*/ 324354 h 636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737" h="6369686">
                <a:moveTo>
                  <a:pt x="-1" y="6369687"/>
                </a:moveTo>
                <a:cubicBezTo>
                  <a:pt x="429380" y="6056420"/>
                  <a:pt x="2492458" y="3574674"/>
                  <a:pt x="3316295" y="3396979"/>
                </a:cubicBezTo>
                <a:cubicBezTo>
                  <a:pt x="4140132" y="3219284"/>
                  <a:pt x="4526360" y="5363455"/>
                  <a:pt x="4943022" y="5303516"/>
                </a:cubicBezTo>
                <a:cubicBezTo>
                  <a:pt x="5359684" y="5243577"/>
                  <a:pt x="5639279" y="3177972"/>
                  <a:pt x="5816268" y="3037343"/>
                </a:cubicBezTo>
                <a:cubicBezTo>
                  <a:pt x="5993257" y="2896714"/>
                  <a:pt x="5693507" y="4914327"/>
                  <a:pt x="6004954" y="4459743"/>
                </a:cubicBezTo>
                <a:cubicBezTo>
                  <a:pt x="6316401" y="4005159"/>
                  <a:pt x="7417869" y="999073"/>
                  <a:pt x="7684949" y="309841"/>
                </a:cubicBezTo>
                <a:cubicBezTo>
                  <a:pt x="7952029" y="-379391"/>
                  <a:pt x="7637669" y="291696"/>
                  <a:pt x="7607431" y="324354"/>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437" y="437053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reeform 13"/>
          <p:cNvSpPr/>
          <p:nvPr/>
        </p:nvSpPr>
        <p:spPr>
          <a:xfrm rot="16200000">
            <a:off x="424149" y="3324657"/>
            <a:ext cx="2541247" cy="792089"/>
          </a:xfrm>
          <a:custGeom>
            <a:avLst/>
            <a:gdLst>
              <a:gd name="connsiteX0" fmla="*/ 0 w 3296104"/>
              <a:gd name="connsiteY0" fmla="*/ 597271 h 1802125"/>
              <a:gd name="connsiteX1" fmla="*/ 1132114 w 3296104"/>
              <a:gd name="connsiteY1" fmla="*/ 2185 h 1802125"/>
              <a:gd name="connsiteX2" fmla="*/ 1640114 w 3296104"/>
              <a:gd name="connsiteY2" fmla="*/ 785956 h 1802125"/>
              <a:gd name="connsiteX3" fmla="*/ 2540000 w 3296104"/>
              <a:gd name="connsiteY3" fmla="*/ 336014 h 1802125"/>
              <a:gd name="connsiteX4" fmla="*/ 2728686 w 3296104"/>
              <a:gd name="connsiteY4" fmla="*/ 1758414 h 1802125"/>
              <a:gd name="connsiteX5" fmla="*/ 3236686 w 3296104"/>
              <a:gd name="connsiteY5" fmla="*/ 1439099 h 1802125"/>
              <a:gd name="connsiteX6" fmla="*/ 3265714 w 3296104"/>
              <a:gd name="connsiteY6" fmla="*/ 1453614 h 18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6104" h="1802125">
                <a:moveTo>
                  <a:pt x="0" y="597271"/>
                </a:moveTo>
                <a:cubicBezTo>
                  <a:pt x="429381" y="284004"/>
                  <a:pt x="858762" y="-29262"/>
                  <a:pt x="1132114" y="2185"/>
                </a:cubicBezTo>
                <a:cubicBezTo>
                  <a:pt x="1405466" y="33632"/>
                  <a:pt x="1405466" y="730318"/>
                  <a:pt x="1640114" y="785956"/>
                </a:cubicBezTo>
                <a:cubicBezTo>
                  <a:pt x="1874762" y="841594"/>
                  <a:pt x="2358571" y="173938"/>
                  <a:pt x="2540000" y="336014"/>
                </a:cubicBezTo>
                <a:cubicBezTo>
                  <a:pt x="2721429" y="498090"/>
                  <a:pt x="2612572" y="1574567"/>
                  <a:pt x="2728686" y="1758414"/>
                </a:cubicBezTo>
                <a:cubicBezTo>
                  <a:pt x="2844800" y="1942261"/>
                  <a:pt x="3147181" y="1489899"/>
                  <a:pt x="3236686" y="1439099"/>
                </a:cubicBezTo>
                <a:cubicBezTo>
                  <a:pt x="3326191" y="1388299"/>
                  <a:pt x="3295952" y="1420956"/>
                  <a:pt x="3265714" y="1453614"/>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991" y="401605"/>
            <a:ext cx="2566909" cy="256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Heart 2"/>
          <p:cNvSpPr/>
          <p:nvPr/>
        </p:nvSpPr>
        <p:spPr>
          <a:xfrm>
            <a:off x="3870390" y="971237"/>
            <a:ext cx="1800200" cy="1120632"/>
          </a:xfrm>
          <a:prstGeom prst="hear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prstClr val="black"/>
                  </a:solidFill>
                </a:ln>
                <a:solidFill>
                  <a:srgbClr val="1F497D"/>
                </a:solidFill>
                <a:latin typeface="Corbel" panose="020B0503020204020204" pitchFamily="34" charset="0"/>
              </a:rPr>
              <a:t>family</a:t>
            </a:r>
          </a:p>
        </p:txBody>
      </p:sp>
      <p:sp>
        <p:nvSpPr>
          <p:cNvPr id="16" name="Heart 15"/>
          <p:cNvSpPr/>
          <p:nvPr/>
        </p:nvSpPr>
        <p:spPr>
          <a:xfrm rot="20968066">
            <a:off x="1812655" y="5217007"/>
            <a:ext cx="1800200" cy="1120632"/>
          </a:xfrm>
          <a:prstGeom prst="hear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n>
                  <a:solidFill>
                    <a:prstClr val="black"/>
                  </a:solidFill>
                </a:ln>
                <a:solidFill>
                  <a:srgbClr val="1F497D"/>
                </a:solidFill>
                <a:latin typeface="Corbel" panose="020B0503020204020204" pitchFamily="34" charset="0"/>
              </a:rPr>
              <a:t>CFL</a:t>
            </a:r>
            <a:endParaRPr lang="en-GB" sz="2800" dirty="0">
              <a:ln>
                <a:solidFill>
                  <a:prstClr val="black"/>
                </a:solidFill>
              </a:ln>
              <a:solidFill>
                <a:srgbClr val="1F497D"/>
              </a:solidFill>
              <a:latin typeface="Corbel" panose="020B0503020204020204" pitchFamily="34" charset="0"/>
            </a:endParaRPr>
          </a:p>
        </p:txBody>
      </p:sp>
      <p:sp>
        <p:nvSpPr>
          <p:cNvPr id="17" name="Heart 16"/>
          <p:cNvSpPr/>
          <p:nvPr/>
        </p:nvSpPr>
        <p:spPr>
          <a:xfrm rot="717685">
            <a:off x="6955539" y="2624460"/>
            <a:ext cx="1800200" cy="1120632"/>
          </a:xfrm>
          <a:prstGeom prst="hear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prstClr val="black"/>
                  </a:solidFill>
                </a:ln>
                <a:solidFill>
                  <a:srgbClr val="1F497D"/>
                </a:solidFill>
                <a:latin typeface="Corbel" panose="020B0503020204020204" pitchFamily="34" charset="0"/>
              </a:rPr>
              <a:t>Susan</a:t>
            </a:r>
          </a:p>
        </p:txBody>
      </p:sp>
      <p:sp>
        <p:nvSpPr>
          <p:cNvPr id="18" name="Heart 17"/>
          <p:cNvSpPr/>
          <p:nvPr/>
        </p:nvSpPr>
        <p:spPr>
          <a:xfrm rot="318668">
            <a:off x="1439652" y="3283832"/>
            <a:ext cx="1800200" cy="1120632"/>
          </a:xfrm>
          <a:prstGeom prst="hear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prstClr val="black"/>
                  </a:solidFill>
                </a:ln>
                <a:solidFill>
                  <a:srgbClr val="1F497D"/>
                </a:solidFill>
                <a:latin typeface="Corbel" panose="020B0503020204020204" pitchFamily="34" charset="0"/>
              </a:rPr>
              <a:t>church</a:t>
            </a:r>
          </a:p>
        </p:txBody>
      </p:sp>
      <p:sp>
        <p:nvSpPr>
          <p:cNvPr id="20" name="Heart 19"/>
          <p:cNvSpPr/>
          <p:nvPr/>
        </p:nvSpPr>
        <p:spPr>
          <a:xfrm rot="20349918">
            <a:off x="6858956" y="5320253"/>
            <a:ext cx="2085042" cy="1280642"/>
          </a:xfrm>
          <a:prstGeom prst="hear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prstClr val="black"/>
                  </a:solidFill>
                </a:ln>
                <a:solidFill>
                  <a:srgbClr val="1F497D"/>
                </a:solidFill>
                <a:latin typeface="Corbel" panose="020B0503020204020204" pitchFamily="34" charset="0"/>
              </a:rPr>
              <a:t>Friends</a:t>
            </a:r>
          </a:p>
        </p:txBody>
      </p:sp>
      <p:sp>
        <p:nvSpPr>
          <p:cNvPr id="21" name="Heart 20"/>
          <p:cNvSpPr/>
          <p:nvPr/>
        </p:nvSpPr>
        <p:spPr>
          <a:xfrm rot="21047694">
            <a:off x="4391980" y="2772606"/>
            <a:ext cx="1800200" cy="1120632"/>
          </a:xfrm>
          <a:prstGeom prst="hear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prstClr val="black"/>
                  </a:solidFill>
                </a:ln>
                <a:solidFill>
                  <a:srgbClr val="1F497D"/>
                </a:solidFill>
                <a:latin typeface="Corbel" panose="020B0503020204020204" pitchFamily="34" charset="0"/>
              </a:rPr>
              <a:t>BMS</a:t>
            </a:r>
          </a:p>
        </p:txBody>
      </p:sp>
    </p:spTree>
    <p:extLst>
      <p:ext uri="{BB962C8B-B14F-4D97-AF65-F5344CB8AC3E}">
        <p14:creationId xmlns:p14="http://schemas.microsoft.com/office/powerpoint/2010/main" val="151672957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454" y="1027904"/>
            <a:ext cx="4757255" cy="475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3867"/>
          <a:stretch/>
        </p:blipFill>
        <p:spPr bwMode="auto">
          <a:xfrm>
            <a:off x="1297312" y="404664"/>
            <a:ext cx="6639538" cy="571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31018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each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328" y="2340809"/>
            <a:ext cx="8952952" cy="2096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MS World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475" y="968956"/>
            <a:ext cx="3139459" cy="484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3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100"/>
                                        </p:tgtEl>
                                        <p:attrNameLst>
                                          <p:attrName>ppt_w</p:attrName>
                                        </p:attrNameLst>
                                      </p:cBhvr>
                                      <p:tavLst>
                                        <p:tav tm="0">
                                          <p:val>
                                            <p:strVal val="ppt_w"/>
                                          </p:val>
                                        </p:tav>
                                        <p:tav tm="100000">
                                          <p:val>
                                            <p:fltVal val="0"/>
                                          </p:val>
                                        </p:tav>
                                      </p:tavLst>
                                    </p:anim>
                                    <p:anim calcmode="lin" valueType="num">
                                      <p:cBhvr>
                                        <p:cTn id="7" dur="1000"/>
                                        <p:tgtEl>
                                          <p:spTgt spid="4100"/>
                                        </p:tgtEl>
                                        <p:attrNameLst>
                                          <p:attrName>ppt_h</p:attrName>
                                        </p:attrNameLst>
                                      </p:cBhvr>
                                      <p:tavLst>
                                        <p:tav tm="0">
                                          <p:val>
                                            <p:strVal val="ppt_h"/>
                                          </p:val>
                                        </p:tav>
                                        <p:tav tm="100000">
                                          <p:val>
                                            <p:fltVal val="0"/>
                                          </p:val>
                                        </p:tav>
                                      </p:tavLst>
                                    </p:anim>
                                    <p:anim calcmode="lin" valueType="num">
                                      <p:cBhvr>
                                        <p:cTn id="8" dur="1000"/>
                                        <p:tgtEl>
                                          <p:spTgt spid="4100"/>
                                        </p:tgtEl>
                                        <p:attrNameLst>
                                          <p:attrName>style.rotation</p:attrName>
                                        </p:attrNameLst>
                                      </p:cBhvr>
                                      <p:tavLst>
                                        <p:tav tm="0">
                                          <p:val>
                                            <p:fltVal val="0"/>
                                          </p:val>
                                        </p:tav>
                                        <p:tav tm="100000">
                                          <p:val>
                                            <p:fltVal val="90"/>
                                          </p:val>
                                        </p:tav>
                                      </p:tavLst>
                                    </p:anim>
                                    <p:animEffect transition="out" filter="fade">
                                      <p:cBhvr>
                                        <p:cTn id="9" dur="1000"/>
                                        <p:tgtEl>
                                          <p:spTgt spid="4100"/>
                                        </p:tgtEl>
                                      </p:cBhvr>
                                    </p:animEffect>
                                    <p:set>
                                      <p:cBhvr>
                                        <p:cTn id="10" dur="1" fill="hold">
                                          <p:stCondLst>
                                            <p:cond delay="999"/>
                                          </p:stCondLst>
                                        </p:cTn>
                                        <p:tgtEl>
                                          <p:spTgt spid="4100"/>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1000" fill="hold"/>
                                        <p:tgtEl>
                                          <p:spTgt spid="4098"/>
                                        </p:tgtEl>
                                        <p:attrNameLst>
                                          <p:attrName>ppt_w</p:attrName>
                                        </p:attrNameLst>
                                      </p:cBhvr>
                                      <p:tavLst>
                                        <p:tav tm="0">
                                          <p:val>
                                            <p:fltVal val="0"/>
                                          </p:val>
                                        </p:tav>
                                        <p:tav tm="100000">
                                          <p:val>
                                            <p:strVal val="#ppt_w"/>
                                          </p:val>
                                        </p:tav>
                                      </p:tavLst>
                                    </p:anim>
                                    <p:anim calcmode="lin" valueType="num">
                                      <p:cBhvr>
                                        <p:cTn id="15" dur="1000" fill="hold"/>
                                        <p:tgtEl>
                                          <p:spTgt spid="4098"/>
                                        </p:tgtEl>
                                        <p:attrNameLst>
                                          <p:attrName>ppt_h</p:attrName>
                                        </p:attrNameLst>
                                      </p:cBhvr>
                                      <p:tavLst>
                                        <p:tav tm="0">
                                          <p:val>
                                            <p:fltVal val="0"/>
                                          </p:val>
                                        </p:tav>
                                        <p:tav tm="100000">
                                          <p:val>
                                            <p:strVal val="#ppt_h"/>
                                          </p:val>
                                        </p:tav>
                                      </p:tavLst>
                                    </p:anim>
                                    <p:anim calcmode="lin" valueType="num">
                                      <p:cBhvr>
                                        <p:cTn id="16" dur="1000" fill="hold"/>
                                        <p:tgtEl>
                                          <p:spTgt spid="4098"/>
                                        </p:tgtEl>
                                        <p:attrNameLst>
                                          <p:attrName>style.rotation</p:attrName>
                                        </p:attrNameLst>
                                      </p:cBhvr>
                                      <p:tavLst>
                                        <p:tav tm="0">
                                          <p:val>
                                            <p:fltVal val="90"/>
                                          </p:val>
                                        </p:tav>
                                        <p:tav tm="100000">
                                          <p:val>
                                            <p:fltVal val="0"/>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0" y="1092200"/>
            <a:ext cx="3871913"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janes\Documents\1. Current Working Files\2. TeachBeyond\SHA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905" y="1916832"/>
            <a:ext cx="6135643"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4615502"/>
            <a:ext cx="8496944" cy="1384995"/>
          </a:xfrm>
          <a:prstGeom prst="rect">
            <a:avLst/>
          </a:prstGeom>
          <a:solidFill>
            <a:schemeClr val="tx2">
              <a:lumMod val="60000"/>
              <a:lumOff val="40000"/>
            </a:schemeClr>
          </a:solidFill>
        </p:spPr>
        <p:txBody>
          <a:bodyPr wrap="square">
            <a:spAutoFit/>
          </a:bodyPr>
          <a:lstStyle/>
          <a:p>
            <a:pPr algn="ctr"/>
            <a:r>
              <a:rPr lang="en-GB" sz="2800" b="1" dirty="0">
                <a:solidFill>
                  <a:prstClr val="black"/>
                </a:solidFill>
                <a:latin typeface="Corbel" panose="020B0503020204020204" pitchFamily="34" charset="0"/>
              </a:rPr>
              <a:t>Education help for English-speaking families serving in </a:t>
            </a:r>
            <a:endParaRPr lang="en-GB" sz="2800" dirty="0">
              <a:solidFill>
                <a:prstClr val="black"/>
              </a:solidFill>
              <a:latin typeface="Corbel" panose="020B0503020204020204" pitchFamily="34" charset="0"/>
            </a:endParaRPr>
          </a:p>
          <a:p>
            <a:pPr algn="ctr"/>
            <a:r>
              <a:rPr lang="en-GB" sz="2800" b="1" dirty="0">
                <a:solidFill>
                  <a:prstClr val="black"/>
                </a:solidFill>
                <a:latin typeface="Corbel" panose="020B0503020204020204" pitchFamily="34" charset="0"/>
              </a:rPr>
              <a:t>Europe, Russia, Central Asia, and the Middle East</a:t>
            </a:r>
            <a:endParaRPr lang="en-GB"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29573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171"/>
                                        </p:tgtEl>
                                        <p:attrNameLst>
                                          <p:attrName>ppt_w</p:attrName>
                                        </p:attrNameLst>
                                      </p:cBhvr>
                                      <p:tavLst>
                                        <p:tav tm="0">
                                          <p:val>
                                            <p:strVal val="ppt_w"/>
                                          </p:val>
                                        </p:tav>
                                        <p:tav tm="100000">
                                          <p:val>
                                            <p:fltVal val="0"/>
                                          </p:val>
                                        </p:tav>
                                      </p:tavLst>
                                    </p:anim>
                                    <p:anim calcmode="lin" valueType="num">
                                      <p:cBhvr>
                                        <p:cTn id="7" dur="1000"/>
                                        <p:tgtEl>
                                          <p:spTgt spid="7171"/>
                                        </p:tgtEl>
                                        <p:attrNameLst>
                                          <p:attrName>ppt_h</p:attrName>
                                        </p:attrNameLst>
                                      </p:cBhvr>
                                      <p:tavLst>
                                        <p:tav tm="0">
                                          <p:val>
                                            <p:strVal val="ppt_h"/>
                                          </p:val>
                                        </p:tav>
                                        <p:tav tm="100000">
                                          <p:val>
                                            <p:fltVal val="0"/>
                                          </p:val>
                                        </p:tav>
                                      </p:tavLst>
                                    </p:anim>
                                    <p:anim calcmode="lin" valueType="num">
                                      <p:cBhvr>
                                        <p:cTn id="8" dur="1000"/>
                                        <p:tgtEl>
                                          <p:spTgt spid="7171"/>
                                        </p:tgtEl>
                                        <p:attrNameLst>
                                          <p:attrName>style.rotation</p:attrName>
                                        </p:attrNameLst>
                                      </p:cBhvr>
                                      <p:tavLst>
                                        <p:tav tm="0">
                                          <p:val>
                                            <p:fltVal val="0"/>
                                          </p:val>
                                        </p:tav>
                                        <p:tav tm="100000">
                                          <p:val>
                                            <p:fltVal val="90"/>
                                          </p:val>
                                        </p:tav>
                                      </p:tavLst>
                                    </p:anim>
                                    <p:animEffect transition="out" filter="fade">
                                      <p:cBhvr>
                                        <p:cTn id="9" dur="1000"/>
                                        <p:tgtEl>
                                          <p:spTgt spid="7171"/>
                                        </p:tgtEl>
                                      </p:cBhvr>
                                    </p:animEffect>
                                    <p:set>
                                      <p:cBhvr>
                                        <p:cTn id="10" dur="1" fill="hold">
                                          <p:stCondLst>
                                            <p:cond delay="999"/>
                                          </p:stCondLst>
                                        </p:cTn>
                                        <p:tgtEl>
                                          <p:spTgt spid="7171"/>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style.rotation</p:attrName>
                                        </p:attrNameLst>
                                      </p:cBhvr>
                                      <p:tavLst>
                                        <p:tav tm="0">
                                          <p:val>
                                            <p:fltVal val="90"/>
                                          </p:val>
                                        </p:tav>
                                        <p:tav tm="100000">
                                          <p:val>
                                            <p:fltVal val="0"/>
                                          </p:val>
                                        </p:tav>
                                      </p:tavLst>
                                    </p:anim>
                                    <p:animEffect transition="in" filter="fade">
                                      <p:cBhvr>
                                        <p:cTn id="16" dur="1000"/>
                                        <p:tgtEl>
                                          <p:spTgt spid="7170"/>
                                        </p:tgtEl>
                                      </p:cBhvr>
                                    </p:animEffec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1102" y="1811841"/>
            <a:ext cx="7097282" cy="4186940"/>
            <a:chOff x="755576" y="1811841"/>
            <a:chExt cx="7097282" cy="4186940"/>
          </a:xfrm>
        </p:grpSpPr>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306146"/>
              <a:ext cx="2561826" cy="1692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11841"/>
              <a:ext cx="3176111" cy="2080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581" y="1811841"/>
              <a:ext cx="3443277" cy="2001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130" y="4327009"/>
              <a:ext cx="2181557" cy="1650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235" y="171828"/>
            <a:ext cx="8326375" cy="156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49336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199</Words>
  <Application>Microsoft Office PowerPoint</Application>
  <PresentationFormat>On-screen Show (4:3)</PresentationFormat>
  <Paragraphs>85</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janes</dc:creator>
  <cp:lastModifiedBy>janes</cp:lastModifiedBy>
  <cp:revision>24</cp:revision>
  <dcterms:created xsi:type="dcterms:W3CDTF">2018-05-06T16:48:27Z</dcterms:created>
  <dcterms:modified xsi:type="dcterms:W3CDTF">2018-05-27T06:10:45Z</dcterms:modified>
</cp:coreProperties>
</file>